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8229600" cx="14630400"/>
  <p:notesSz cx="8229600" cy="14630400"/>
  <p:embeddedFontLst>
    <p:embeddedFont>
      <p:font typeface="Libre Baskerville"/>
      <p:regular r:id="rId38"/>
      <p:bold r:id="rId39"/>
      <p:italic r:id="rId40"/>
    </p:embeddedFont>
    <p:embeddedFont>
      <p:font typeface="Open Sans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5" roundtripDataSignature="AMtx7mipR2y0S/hg3x2d503jH2XpRRGq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ibreBaskerville-italic.fntdata"/><Relationship Id="rId20" Type="http://schemas.openxmlformats.org/officeDocument/2006/relationships/slide" Target="slides/slide16.xml"/><Relationship Id="rId42" Type="http://schemas.openxmlformats.org/officeDocument/2006/relationships/font" Target="fonts/OpenSans-bold.fntdata"/><Relationship Id="rId41" Type="http://schemas.openxmlformats.org/officeDocument/2006/relationships/font" Target="fonts/OpenSans-regular.fntdata"/><Relationship Id="rId22" Type="http://schemas.openxmlformats.org/officeDocument/2006/relationships/slide" Target="slides/slide18.xml"/><Relationship Id="rId44" Type="http://schemas.openxmlformats.org/officeDocument/2006/relationships/font" Target="fonts/OpenSans-boldItalic.fntdata"/><Relationship Id="rId21" Type="http://schemas.openxmlformats.org/officeDocument/2006/relationships/slide" Target="slides/slide17.xml"/><Relationship Id="rId43" Type="http://schemas.openxmlformats.org/officeDocument/2006/relationships/font" Target="fonts/OpenSans-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45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LibreBaskerville-bold.fntdata"/><Relationship Id="rId16" Type="http://schemas.openxmlformats.org/officeDocument/2006/relationships/slide" Target="slides/slide12.xml"/><Relationship Id="rId38" Type="http://schemas.openxmlformats.org/officeDocument/2006/relationships/font" Target="fonts/LibreBaskerville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1" name="Google Shape;541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" name="Google Shape;549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5" name="Google Shape;575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3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" name="Google Shape;14;p3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5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4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9" name="Google Shape;59;p4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44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4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4" name="Google Shape;64;p4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45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2 master">
  <p:cSld name="Slide 12 mast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4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9" name="Google Shape;69;p4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46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3 master">
  <p:cSld name="Slide 13 mast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4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4" name="Google Shape;74;p4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47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4 master">
  <p:cSld name="Slide 14 master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4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9" name="Google Shape;79;p4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48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5 master">
  <p:cSld name="Slide 15 master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4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4" name="Google Shape;84;p4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49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6 master">
  <p:cSld name="Slide 16 master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5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9" name="Google Shape;89;p5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50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7 master">
  <p:cSld name="Slide 17 mast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5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4" name="Google Shape;94;p5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51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8 master">
  <p:cSld name="Slide 18 mast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5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9" name="Google Shape;99;p5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52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9 master">
  <p:cSld name="Slide 19 master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5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4" name="Google Shape;104;p5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53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9" name="Google Shape;19;p3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6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0 master">
  <p:cSld name="Slide 20 mast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9" name="Google Shape;109;p5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54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1 master">
  <p:cSld name="Slide 21 master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4" name="Google Shape;114;p5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55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2 master">
  <p:cSld name="Slide 22 master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5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9" name="Google Shape;119;p5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56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3 master">
  <p:cSld name="Slide 23 master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5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4" name="Google Shape;124;p5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7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4 master">
  <p:cSld name="Slide 24 master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5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9" name="Google Shape;129;p5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58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5 master">
  <p:cSld name="Slide 25 master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5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4" name="Google Shape;134;p5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59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6 master">
  <p:cSld name="Slide 26 master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6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9" name="Google Shape;139;p6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60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7 master">
  <p:cSld name="Slide 27 master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6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4" name="Google Shape;144;p6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61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8 master">
  <p:cSld name="Slide 28 master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6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9" name="Google Shape;149;p6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62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9 master">
  <p:cSld name="Slide 29 master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6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4" name="Google Shape;154;p6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63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4" name="Google Shape;24;p3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7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0 master">
  <p:cSld name="Slide 30 master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6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9" name="Google Shape;159;p6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64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1 master">
  <p:cSld name="Slide 31 master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6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64" name="Google Shape;164;p6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65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2 master">
  <p:cSld name="Slide 32 master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6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69" name="Google Shape;169;p6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66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3 master">
  <p:cSld name="Slide 33 master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6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4" name="Google Shape;174;p6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67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8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3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8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3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4" name="Google Shape;34;p3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9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4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9" name="Google Shape;39;p4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40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4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4" name="Google Shape;44;p4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41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4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4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42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4" name="Google Shape;54;p4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43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4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4100" lIns="134100" spcFirstLastPara="1" rIns="134100" wrap="square" tIns="134100">
            <a:noAutofit/>
          </a:bodyPr>
          <a:lstStyle>
            <a:lvl1pPr lvl="0" algn="r">
              <a:buNone/>
              <a:defRPr sz="1900">
                <a:solidFill>
                  <a:schemeClr val="tx1"/>
                </a:solidFill>
              </a:defRPr>
            </a:lvl1pPr>
            <a:lvl2pPr lvl="1" algn="r">
              <a:buNone/>
              <a:defRPr sz="1900">
                <a:solidFill>
                  <a:schemeClr val="tx1"/>
                </a:solidFill>
              </a:defRPr>
            </a:lvl2pPr>
            <a:lvl3pPr lvl="2" algn="r">
              <a:buNone/>
              <a:defRPr sz="1900">
                <a:solidFill>
                  <a:schemeClr val="tx1"/>
                </a:solidFill>
              </a:defRPr>
            </a:lvl3pPr>
            <a:lvl4pPr lvl="3" algn="r">
              <a:buNone/>
              <a:defRPr sz="1900">
                <a:solidFill>
                  <a:schemeClr val="tx1"/>
                </a:solidFill>
              </a:defRPr>
            </a:lvl4pPr>
            <a:lvl5pPr lvl="4" algn="r">
              <a:buNone/>
              <a:defRPr sz="1900">
                <a:solidFill>
                  <a:schemeClr val="tx1"/>
                </a:solidFill>
              </a:defRPr>
            </a:lvl5pPr>
            <a:lvl6pPr lvl="5" algn="r">
              <a:buNone/>
              <a:defRPr sz="1900">
                <a:solidFill>
                  <a:schemeClr val="tx1"/>
                </a:solidFill>
              </a:defRPr>
            </a:lvl6pPr>
            <a:lvl7pPr lvl="6" algn="r">
              <a:buNone/>
              <a:defRPr sz="1900">
                <a:solidFill>
                  <a:schemeClr val="tx1"/>
                </a:solidFill>
              </a:defRPr>
            </a:lvl7pPr>
            <a:lvl8pPr lvl="7" algn="r">
              <a:buNone/>
              <a:defRPr sz="1900">
                <a:solidFill>
                  <a:schemeClr val="tx1"/>
                </a:solidFill>
              </a:defRPr>
            </a:lvl8pPr>
            <a:lvl9pPr lvl="8" algn="r">
              <a:buNone/>
              <a:defRPr sz="19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3.png"/><Relationship Id="rId4" Type="http://schemas.openxmlformats.org/officeDocument/2006/relationships/image" Target="../media/image5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9.png"/><Relationship Id="rId4" Type="http://schemas.openxmlformats.org/officeDocument/2006/relationships/image" Target="../media/image5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2.png"/><Relationship Id="rId4" Type="http://schemas.openxmlformats.org/officeDocument/2006/relationships/image" Target="../media/image5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4.png"/><Relationship Id="rId4" Type="http://schemas.openxmlformats.org/officeDocument/2006/relationships/image" Target="../media/image6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5.png"/><Relationship Id="rId4" Type="http://schemas.openxmlformats.org/officeDocument/2006/relationships/image" Target="../media/image5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7.png"/><Relationship Id="rId4" Type="http://schemas.openxmlformats.org/officeDocument/2006/relationships/image" Target="../media/image6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6.png"/><Relationship Id="rId4" Type="http://schemas.openxmlformats.org/officeDocument/2006/relationships/image" Target="../media/image6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1.png"/><Relationship Id="rId4" Type="http://schemas.openxmlformats.org/officeDocument/2006/relationships/image" Target="../media/image54.png"/><Relationship Id="rId5" Type="http://schemas.openxmlformats.org/officeDocument/2006/relationships/image" Target="../media/image5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4.png"/><Relationship Id="rId4" Type="http://schemas.openxmlformats.org/officeDocument/2006/relationships/image" Target="../media/image34.png"/><Relationship Id="rId5" Type="http://schemas.openxmlformats.org/officeDocument/2006/relationships/image" Target="../media/image36.png"/><Relationship Id="rId6" Type="http://schemas.openxmlformats.org/officeDocument/2006/relationships/image" Target="../media/image35.png"/><Relationship Id="rId7" Type="http://schemas.openxmlformats.org/officeDocument/2006/relationships/image" Target="../media/image4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2.png"/><Relationship Id="rId4" Type="http://schemas.openxmlformats.org/officeDocument/2006/relationships/image" Target="../media/image6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6.png"/><Relationship Id="rId4" Type="http://schemas.openxmlformats.org/officeDocument/2006/relationships/image" Target="../media/image7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5.png"/><Relationship Id="rId4" Type="http://schemas.openxmlformats.org/officeDocument/2006/relationships/image" Target="../media/image7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9.png"/><Relationship Id="rId4" Type="http://schemas.openxmlformats.org/officeDocument/2006/relationships/image" Target="../media/image8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1.png"/><Relationship Id="rId4" Type="http://schemas.openxmlformats.org/officeDocument/2006/relationships/image" Target="../media/image8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7.png"/><Relationship Id="rId4" Type="http://schemas.openxmlformats.org/officeDocument/2006/relationships/image" Target="../media/image3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3" name="Google Shape;18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"/>
          <p:cNvSpPr/>
          <p:nvPr/>
        </p:nvSpPr>
        <p:spPr>
          <a:xfrm>
            <a:off x="793790" y="1761887"/>
            <a:ext cx="7556421" cy="17009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3550"/>
              <a:buFont typeface="Libre Baskerville"/>
              <a:buNone/>
            </a:pPr>
            <a:r>
              <a:rPr b="0" i="0" lang="en-US" sz="35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SAE 3.01: Etude et mise en œuvre d’un système de transmission</a:t>
            </a:r>
            <a:endParaRPr b="0" i="0" sz="3550" u="none" cap="none" strike="noStrike"/>
          </a:p>
        </p:txBody>
      </p:sp>
      <p:sp>
        <p:nvSpPr>
          <p:cNvPr id="185" name="Google Shape;185;p1"/>
          <p:cNvSpPr/>
          <p:nvPr/>
        </p:nvSpPr>
        <p:spPr>
          <a:xfrm>
            <a:off x="793790" y="3717965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en-US" sz="1750" u="sng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Plan :</a:t>
            </a: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0" i="0" sz="1750" u="none" cap="none" strike="noStrike"/>
          </a:p>
        </p:txBody>
      </p:sp>
      <p:sp>
        <p:nvSpPr>
          <p:cNvPr id="186" name="Google Shape;186;p1"/>
          <p:cNvSpPr/>
          <p:nvPr/>
        </p:nvSpPr>
        <p:spPr>
          <a:xfrm>
            <a:off x="793790" y="4336018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Char char="•"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Recherche Bibliographique</a:t>
            </a:r>
            <a:endParaRPr b="0" i="0" sz="1750" u="none" cap="none" strike="noStrike"/>
          </a:p>
        </p:txBody>
      </p:sp>
      <p:sp>
        <p:nvSpPr>
          <p:cNvPr id="187" name="Google Shape;187;p1"/>
          <p:cNvSpPr/>
          <p:nvPr/>
        </p:nvSpPr>
        <p:spPr>
          <a:xfrm>
            <a:off x="793790" y="4778216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Char char="•"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Prise en Main : GNUradio</a:t>
            </a:r>
            <a:endParaRPr b="0" i="0" sz="1750" u="none" cap="none" strike="noStrike"/>
          </a:p>
        </p:txBody>
      </p:sp>
      <p:sp>
        <p:nvSpPr>
          <p:cNvPr id="188" name="Google Shape;188;p1"/>
          <p:cNvSpPr/>
          <p:nvPr/>
        </p:nvSpPr>
        <p:spPr>
          <a:xfrm>
            <a:off x="793790" y="5220414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Char char="•"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Logiciel MCS et analyseur de spectre</a:t>
            </a:r>
            <a:endParaRPr b="0" i="0" sz="1750" u="none" cap="none" strike="noStrike"/>
          </a:p>
        </p:txBody>
      </p:sp>
      <p:sp>
        <p:nvSpPr>
          <p:cNvPr id="189" name="Google Shape;189;p1"/>
          <p:cNvSpPr/>
          <p:nvPr/>
        </p:nvSpPr>
        <p:spPr>
          <a:xfrm>
            <a:off x="793790" y="5662613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Char char="•"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Approfondissement : GNUradio et Adalm Pluto </a:t>
            </a:r>
            <a:endParaRPr b="0" i="0" sz="1750" u="none" cap="none" strike="noStrike"/>
          </a:p>
        </p:txBody>
      </p:sp>
      <p:sp>
        <p:nvSpPr>
          <p:cNvPr id="190" name="Google Shape;190;p1"/>
          <p:cNvSpPr/>
          <p:nvPr/>
        </p:nvSpPr>
        <p:spPr>
          <a:xfrm>
            <a:off x="793790" y="6104811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Char char="•"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Projet Final : Système de Transmission Vidéo</a:t>
            </a:r>
            <a:endParaRPr b="0" i="0" sz="1750" u="none" cap="none" strike="noStrike"/>
          </a:p>
        </p:txBody>
      </p:sp>
      <p:sp>
        <p:nvSpPr>
          <p:cNvPr id="191" name="Google Shape;191;p1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0"/>
          <p:cNvSpPr/>
          <p:nvPr/>
        </p:nvSpPr>
        <p:spPr>
          <a:xfrm>
            <a:off x="792361" y="622578"/>
            <a:ext cx="5660112" cy="7074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4450"/>
              <a:buFont typeface="Libre Baskerville"/>
              <a:buNone/>
            </a:pPr>
            <a:r>
              <a:rPr b="0" i="0" lang="en-US" sz="44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3.3 Simulation : </a:t>
            </a:r>
            <a:endParaRPr b="0" i="0" sz="4450" u="none" cap="none" strike="noStrike"/>
          </a:p>
        </p:txBody>
      </p:sp>
      <p:pic>
        <p:nvPicPr>
          <p:cNvPr descr="preencoded.png" id="297" name="Google Shape;29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361" y="1924288"/>
            <a:ext cx="4653915" cy="4283988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0"/>
          <p:cNvSpPr/>
          <p:nvPr/>
        </p:nvSpPr>
        <p:spPr>
          <a:xfrm>
            <a:off x="792361" y="6462951"/>
            <a:ext cx="2829997" cy="353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Émetteur AM : </a:t>
            </a:r>
            <a:endParaRPr b="0" i="0" sz="2200" u="none" cap="none" strike="noStrike"/>
          </a:p>
        </p:txBody>
      </p:sp>
      <p:sp>
        <p:nvSpPr>
          <p:cNvPr id="299" name="Google Shape;299;p10"/>
          <p:cNvSpPr/>
          <p:nvPr/>
        </p:nvSpPr>
        <p:spPr>
          <a:xfrm>
            <a:off x="792361" y="7043023"/>
            <a:ext cx="6246733" cy="3623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La voix est parfaitement synchronisé.</a:t>
            </a:r>
            <a:endParaRPr b="0" i="0" sz="1750" u="none" cap="none" strike="noStrike"/>
          </a:p>
        </p:txBody>
      </p:sp>
      <p:pic>
        <p:nvPicPr>
          <p:cNvPr descr="preencoded.png" id="300" name="Google Shape;30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98926" y="1924288"/>
            <a:ext cx="6246733" cy="2172176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0"/>
          <p:cNvSpPr/>
          <p:nvPr/>
        </p:nvSpPr>
        <p:spPr>
          <a:xfrm>
            <a:off x="7598926" y="4351139"/>
            <a:ext cx="3396020" cy="4244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2650"/>
              <a:buFont typeface="Libre Baskerville"/>
              <a:buNone/>
            </a:pPr>
            <a:r>
              <a:rPr b="0" i="0" lang="en-US" sz="26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Récepteur AM :</a:t>
            </a:r>
            <a:endParaRPr b="0" i="0" sz="2650" u="none" cap="none" strike="noStrike"/>
          </a:p>
        </p:txBody>
      </p:sp>
      <p:sp>
        <p:nvSpPr>
          <p:cNvPr id="302" name="Google Shape;302;p10"/>
          <p:cNvSpPr/>
          <p:nvPr/>
        </p:nvSpPr>
        <p:spPr>
          <a:xfrm>
            <a:off x="7598926" y="5001935"/>
            <a:ext cx="6246733" cy="7246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La réception n'est pas excellente, il y a de la friture sur la ligne. </a:t>
            </a:r>
            <a:endParaRPr b="0" i="0" sz="1750" u="none" cap="none" strike="noStrike"/>
          </a:p>
        </p:txBody>
      </p:sp>
      <p:sp>
        <p:nvSpPr>
          <p:cNvPr id="303" name="Google Shape;303;p10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1"/>
          <p:cNvSpPr/>
          <p:nvPr/>
        </p:nvSpPr>
        <p:spPr>
          <a:xfrm>
            <a:off x="741045" y="582216"/>
            <a:ext cx="13148310" cy="13232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01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4150"/>
              <a:buFont typeface="Libre Baskerville"/>
              <a:buNone/>
            </a:pPr>
            <a:r>
              <a:rPr b="0" i="0" lang="en-US" sz="41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Logiciel MCS et Analyseur de Spectre :   1.1Spectre :</a:t>
            </a:r>
            <a:endParaRPr b="0" i="0" sz="4150" u="none" cap="none" strike="noStrike"/>
          </a:p>
        </p:txBody>
      </p:sp>
      <p:pic>
        <p:nvPicPr>
          <p:cNvPr descr="preencoded.png" id="310" name="Google Shape;31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045" y="2461141"/>
            <a:ext cx="6315908" cy="3390662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1"/>
          <p:cNvSpPr/>
          <p:nvPr/>
        </p:nvSpPr>
        <p:spPr>
          <a:xfrm>
            <a:off x="741045" y="6089928"/>
            <a:ext cx="3175873" cy="396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2500"/>
              <a:buFont typeface="Libre Baskerville"/>
              <a:buNone/>
            </a:pPr>
            <a:r>
              <a:rPr b="0" i="0" lang="en-US" sz="250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Analyse GSM 900</a:t>
            </a:r>
            <a:endParaRPr b="0" i="0" sz="2500" u="none" cap="none" strike="noStrike"/>
          </a:p>
        </p:txBody>
      </p:sp>
      <p:sp>
        <p:nvSpPr>
          <p:cNvPr id="312" name="Google Shape;312;p11"/>
          <p:cNvSpPr/>
          <p:nvPr/>
        </p:nvSpPr>
        <p:spPr>
          <a:xfrm>
            <a:off x="741045" y="6698456"/>
            <a:ext cx="6315908" cy="10158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650"/>
              <a:buFont typeface="Open Sans"/>
              <a:buNone/>
            </a:pPr>
            <a:r>
              <a:rPr b="0" i="0" lang="en-US" sz="16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Fréquences : 2110,300 MHz à 2169,700 MHz. Puissances moyennes observées entre -87 dBm et -56 dBm pour différentes bandes.</a:t>
            </a:r>
            <a:endParaRPr b="0" i="0" sz="1650" u="none" cap="none" strike="noStrike"/>
          </a:p>
        </p:txBody>
      </p:sp>
      <p:pic>
        <p:nvPicPr>
          <p:cNvPr descr="preencoded.png" id="313" name="Google Shape;31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81067" y="2461141"/>
            <a:ext cx="6315908" cy="3355538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1"/>
          <p:cNvSpPr/>
          <p:nvPr/>
        </p:nvSpPr>
        <p:spPr>
          <a:xfrm>
            <a:off x="7581067" y="6054804"/>
            <a:ext cx="3175873" cy="396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2500"/>
              <a:buFont typeface="Libre Baskerville"/>
              <a:buNone/>
            </a:pPr>
            <a:r>
              <a:rPr b="0" i="0" lang="en-US" sz="250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Analyse GSM 1800</a:t>
            </a:r>
            <a:endParaRPr b="0" i="0" sz="2500" u="none" cap="none" strike="noStrike"/>
          </a:p>
        </p:txBody>
      </p:sp>
      <p:sp>
        <p:nvSpPr>
          <p:cNvPr id="315" name="Google Shape;315;p11"/>
          <p:cNvSpPr/>
          <p:nvPr/>
        </p:nvSpPr>
        <p:spPr>
          <a:xfrm>
            <a:off x="7581067" y="6663333"/>
            <a:ext cx="6315908" cy="10158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650"/>
              <a:buFont typeface="Open Sans"/>
              <a:buNone/>
            </a:pPr>
            <a:r>
              <a:rPr b="0" i="0" lang="en-US" sz="16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Fréquences : 2110,300 MHz à 2169,700 MHz. Puissances moyennes observées entre -87 dBm et -56 dBm pour différentes bandes.</a:t>
            </a:r>
            <a:endParaRPr b="0" i="0" sz="1650" u="none" cap="none" strike="noStrike"/>
          </a:p>
        </p:txBody>
      </p:sp>
      <p:sp>
        <p:nvSpPr>
          <p:cNvPr id="316" name="Google Shape;316;p11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2"/>
          <p:cNvSpPr/>
          <p:nvPr/>
        </p:nvSpPr>
        <p:spPr>
          <a:xfrm>
            <a:off x="790218" y="620792"/>
            <a:ext cx="5644515" cy="7055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36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4400"/>
              <a:buFont typeface="Libre Baskerville"/>
              <a:buNone/>
            </a:pPr>
            <a:r>
              <a:rPr b="0" i="0" lang="en-US" sz="440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1.2 Spectre :</a:t>
            </a:r>
            <a:endParaRPr b="0" i="0" sz="4400" u="none" cap="none" strike="noStrike"/>
          </a:p>
        </p:txBody>
      </p:sp>
      <p:pic>
        <p:nvPicPr>
          <p:cNvPr descr="preencoded.png" id="323" name="Google Shape;32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0218" y="1777841"/>
            <a:ext cx="6355675" cy="3927991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2"/>
          <p:cNvSpPr/>
          <p:nvPr/>
        </p:nvSpPr>
        <p:spPr>
          <a:xfrm>
            <a:off x="790218" y="5988010"/>
            <a:ext cx="3386733" cy="423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650"/>
              <a:buFont typeface="Libre Baskerville"/>
              <a:buNone/>
            </a:pPr>
            <a:r>
              <a:rPr b="0" i="0" lang="en-US" sz="265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Analyse LTE</a:t>
            </a:r>
            <a:endParaRPr b="0" i="0" sz="2650" u="none" cap="none" strike="noStrike"/>
          </a:p>
        </p:txBody>
      </p:sp>
      <p:sp>
        <p:nvSpPr>
          <p:cNvPr id="325" name="Google Shape;325;p12"/>
          <p:cNvSpPr/>
          <p:nvPr/>
        </p:nvSpPr>
        <p:spPr>
          <a:xfrm>
            <a:off x="790218" y="6546771"/>
            <a:ext cx="6355675" cy="1083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Fréquences : 2110,300 MHz à 2169,700 MHz. Puissances moyennes observées entre -87 dBm et -56 dBm pour différentes bandes.</a:t>
            </a:r>
            <a:endParaRPr b="0" i="0" sz="1750" u="none" cap="none" strike="noStrike"/>
          </a:p>
        </p:txBody>
      </p:sp>
      <p:pic>
        <p:nvPicPr>
          <p:cNvPr descr="preencoded.png" id="326" name="Google Shape;32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84507" y="1777841"/>
            <a:ext cx="6355675" cy="3927991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2"/>
          <p:cNvSpPr/>
          <p:nvPr/>
        </p:nvSpPr>
        <p:spPr>
          <a:xfrm>
            <a:off x="7484507" y="5988010"/>
            <a:ext cx="3360539" cy="352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Analyse WLAN 2.4GHz</a:t>
            </a:r>
            <a:endParaRPr b="0" i="0" sz="2200" u="none" cap="none" strike="noStrike"/>
          </a:p>
        </p:txBody>
      </p:sp>
      <p:sp>
        <p:nvSpPr>
          <p:cNvPr id="328" name="Google Shape;328;p12"/>
          <p:cNvSpPr/>
          <p:nvPr/>
        </p:nvSpPr>
        <p:spPr>
          <a:xfrm>
            <a:off x="7484507" y="6476048"/>
            <a:ext cx="6355675" cy="7222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Profil utilisé : WLan 802.11b/g 2.4 GHz. Fréquences : 2399,500 MHz à 2489,500 MHz.</a:t>
            </a:r>
            <a:endParaRPr b="0" i="0" sz="1750" u="none" cap="none" strike="noStrike"/>
          </a:p>
        </p:txBody>
      </p:sp>
      <p:sp>
        <p:nvSpPr>
          <p:cNvPr id="329" name="Google Shape;329;p12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3"/>
          <p:cNvSpPr/>
          <p:nvPr/>
        </p:nvSpPr>
        <p:spPr>
          <a:xfrm>
            <a:off x="793790" y="1046321"/>
            <a:ext cx="7602617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4450"/>
              <a:buFont typeface="Libre Baskerville"/>
              <a:buNone/>
            </a:pPr>
            <a:r>
              <a:rPr b="0" i="0" lang="en-US" sz="44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2.1 Graphique en cascade :</a:t>
            </a:r>
            <a:endParaRPr b="0" i="0" sz="4450" u="none" cap="none" strike="noStrike"/>
          </a:p>
        </p:txBody>
      </p:sp>
      <p:pic>
        <p:nvPicPr>
          <p:cNvPr descr="preencoded.png" id="336" name="Google Shape;33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350413"/>
            <a:ext cx="6244709" cy="3354824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13"/>
          <p:cNvSpPr/>
          <p:nvPr/>
        </p:nvSpPr>
        <p:spPr>
          <a:xfrm>
            <a:off x="793790" y="5960388"/>
            <a:ext cx="3402330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2650"/>
              <a:buFont typeface="Libre Baskerville"/>
              <a:buNone/>
            </a:pPr>
            <a:r>
              <a:rPr b="0" i="0" lang="en-US" sz="26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GSM 800 </a:t>
            </a:r>
            <a:endParaRPr b="0" i="0" sz="2650" u="none" cap="none" strike="noStrike"/>
          </a:p>
        </p:txBody>
      </p:sp>
      <p:sp>
        <p:nvSpPr>
          <p:cNvPr id="338" name="Google Shape;338;p13"/>
          <p:cNvSpPr/>
          <p:nvPr/>
        </p:nvSpPr>
        <p:spPr>
          <a:xfrm>
            <a:off x="793790" y="6612493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936 MHz, 943 MHz, 957 MHz</a:t>
            </a:r>
            <a:endParaRPr b="0" i="0" sz="1750" u="none" cap="none" strike="noStrike"/>
          </a:p>
        </p:txBody>
      </p:sp>
      <p:pic>
        <p:nvPicPr>
          <p:cNvPr descr="preencoded.png" id="339" name="Google Shape;33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99521" y="2350413"/>
            <a:ext cx="6244709" cy="335851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13"/>
          <p:cNvSpPr/>
          <p:nvPr/>
        </p:nvSpPr>
        <p:spPr>
          <a:xfrm>
            <a:off x="7599521" y="5964079"/>
            <a:ext cx="3402330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2650"/>
              <a:buFont typeface="Libre Baskerville"/>
              <a:buNone/>
            </a:pPr>
            <a:r>
              <a:rPr b="0" i="0" lang="en-US" sz="26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GSM 1800</a:t>
            </a:r>
            <a:endParaRPr b="0" i="0" sz="2650" u="none" cap="none" strike="noStrike"/>
          </a:p>
        </p:txBody>
      </p:sp>
      <p:sp>
        <p:nvSpPr>
          <p:cNvPr id="341" name="Google Shape;341;p13"/>
          <p:cNvSpPr/>
          <p:nvPr/>
        </p:nvSpPr>
        <p:spPr>
          <a:xfrm>
            <a:off x="7599521" y="6616184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1821 MHz, 1824 MHz, 1832 MHz, 1852 MHz, et 1864 MHz</a:t>
            </a:r>
            <a:endParaRPr b="0" i="0" sz="1750" u="none" cap="none" strike="noStrike"/>
          </a:p>
        </p:txBody>
      </p:sp>
      <p:sp>
        <p:nvSpPr>
          <p:cNvPr id="342" name="Google Shape;342;p13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4"/>
          <p:cNvSpPr/>
          <p:nvPr/>
        </p:nvSpPr>
        <p:spPr>
          <a:xfrm>
            <a:off x="745569" y="585788"/>
            <a:ext cx="7230189" cy="6656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01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4150"/>
              <a:buFont typeface="Libre Baskerville"/>
              <a:buNone/>
            </a:pPr>
            <a:r>
              <a:rPr b="0" i="0" lang="en-US" sz="41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2.2 Graphique en cascade :</a:t>
            </a:r>
            <a:endParaRPr b="0" i="0" sz="4150" u="none" cap="none" strike="noStrike"/>
          </a:p>
        </p:txBody>
      </p:sp>
      <p:pic>
        <p:nvPicPr>
          <p:cNvPr descr="preencoded.png" id="349" name="Google Shape;34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569" y="1810464"/>
            <a:ext cx="6309836" cy="3429714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14"/>
          <p:cNvSpPr/>
          <p:nvPr/>
        </p:nvSpPr>
        <p:spPr>
          <a:xfrm>
            <a:off x="745569" y="5479733"/>
            <a:ext cx="2662714" cy="332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2050"/>
              <a:buFont typeface="Libre Baskerville"/>
              <a:buNone/>
            </a:pPr>
            <a:r>
              <a:rPr b="0" i="0" lang="en-US" sz="20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LTE </a:t>
            </a:r>
            <a:endParaRPr b="0" i="0" sz="2050" u="none" cap="none" strike="noStrike"/>
          </a:p>
        </p:txBody>
      </p:sp>
      <p:sp>
        <p:nvSpPr>
          <p:cNvPr id="351" name="Google Shape;351;p14"/>
          <p:cNvSpPr/>
          <p:nvPr/>
        </p:nvSpPr>
        <p:spPr>
          <a:xfrm>
            <a:off x="745569" y="6025515"/>
            <a:ext cx="6309836" cy="6815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650"/>
              <a:buFont typeface="Open Sans"/>
              <a:buNone/>
            </a:pPr>
            <a:r>
              <a:rPr b="0" i="0" lang="en-US" sz="16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821 MHz, 1824 MHz, 1832 MHz, 1837 MHz, 1852 MHz, 1864 MHz</a:t>
            </a:r>
            <a:endParaRPr b="0" i="0" sz="1650" u="none" cap="none" strike="noStrike"/>
          </a:p>
        </p:txBody>
      </p:sp>
      <p:pic>
        <p:nvPicPr>
          <p:cNvPr descr="preencoded.png" id="352" name="Google Shape;35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82614" y="1810464"/>
            <a:ext cx="6309836" cy="3426857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14"/>
          <p:cNvSpPr/>
          <p:nvPr/>
        </p:nvSpPr>
        <p:spPr>
          <a:xfrm>
            <a:off x="7582614" y="5476875"/>
            <a:ext cx="2662714" cy="332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2050"/>
              <a:buFont typeface="Libre Baskerville"/>
              <a:buNone/>
            </a:pPr>
            <a:r>
              <a:rPr b="0" i="0" lang="en-US" sz="20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WLAN 2,4GHz</a:t>
            </a:r>
            <a:endParaRPr b="0" i="0" sz="2050" u="none" cap="none" strike="noStrike"/>
          </a:p>
        </p:txBody>
      </p:sp>
      <p:sp>
        <p:nvSpPr>
          <p:cNvPr id="354" name="Google Shape;354;p14"/>
          <p:cNvSpPr/>
          <p:nvPr/>
        </p:nvSpPr>
        <p:spPr>
          <a:xfrm>
            <a:off x="7582614" y="6022658"/>
            <a:ext cx="6309836" cy="6815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650"/>
              <a:buFont typeface="Open Sans"/>
              <a:buNone/>
            </a:pPr>
            <a:r>
              <a:rPr b="0" i="0" lang="en-US" sz="16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1821 MHz, 1824 MHz, 1832 MHz, 1837 MHz, 1852 MHz, 1864 MHz</a:t>
            </a:r>
            <a:endParaRPr b="0" i="0" sz="1650" u="none" cap="none" strike="noStrike"/>
          </a:p>
        </p:txBody>
      </p:sp>
      <p:sp>
        <p:nvSpPr>
          <p:cNvPr id="355" name="Google Shape;355;p14"/>
          <p:cNvSpPr/>
          <p:nvPr/>
        </p:nvSpPr>
        <p:spPr>
          <a:xfrm>
            <a:off x="745569" y="7218164"/>
            <a:ext cx="5325428" cy="6656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01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4150"/>
              <a:buFont typeface="Libre Baskerville"/>
              <a:buNone/>
            </a:pPr>
            <a:r>
              <a:rPr b="0" i="0" lang="en-US" sz="41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endParaRPr b="0" i="0" sz="4150" u="none" cap="none" strike="noStrike"/>
          </a:p>
        </p:txBody>
      </p:sp>
      <p:sp>
        <p:nvSpPr>
          <p:cNvPr id="356" name="Google Shape;356;p14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5"/>
          <p:cNvSpPr/>
          <p:nvPr/>
        </p:nvSpPr>
        <p:spPr>
          <a:xfrm>
            <a:off x="789503" y="620316"/>
            <a:ext cx="7085171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36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4400"/>
              <a:buFont typeface="Libre Baskerville"/>
              <a:buNone/>
            </a:pPr>
            <a:r>
              <a:rPr b="0" i="0" lang="en-US" sz="440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3.1 Analyse du montage :</a:t>
            </a:r>
            <a:endParaRPr b="0" i="0" sz="4400" u="none" cap="none" strike="noStrike"/>
          </a:p>
        </p:txBody>
      </p:sp>
      <p:pic>
        <p:nvPicPr>
          <p:cNvPr descr="preencoded.png" id="363" name="Google Shape;36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503" y="1917144"/>
            <a:ext cx="5238274" cy="3803809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15"/>
          <p:cNvSpPr/>
          <p:nvPr/>
        </p:nvSpPr>
        <p:spPr>
          <a:xfrm>
            <a:off x="789503" y="5974675"/>
            <a:ext cx="6250543" cy="845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2650"/>
              <a:buFont typeface="Libre Baskerville"/>
              <a:buNone/>
            </a:pPr>
            <a:r>
              <a:rPr b="0" i="0" lang="en-US" sz="26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Spectran V4 Antenne Hyperlog 7060</a:t>
            </a:r>
            <a:endParaRPr b="0" i="0" sz="2650" u="none" cap="none" strike="noStrike"/>
          </a:p>
        </p:txBody>
      </p:sp>
      <p:sp>
        <p:nvSpPr>
          <p:cNvPr id="365" name="Google Shape;365;p15"/>
          <p:cNvSpPr/>
          <p:nvPr/>
        </p:nvSpPr>
        <p:spPr>
          <a:xfrm>
            <a:off x="789503" y="7046000"/>
            <a:ext cx="6250543" cy="360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pic>
        <p:nvPicPr>
          <p:cNvPr descr="preencoded.png" id="366" name="Google Shape;36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97973" y="1917144"/>
            <a:ext cx="5576649" cy="3829169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15"/>
          <p:cNvSpPr/>
          <p:nvPr/>
        </p:nvSpPr>
        <p:spPr>
          <a:xfrm>
            <a:off x="7597973" y="6000036"/>
            <a:ext cx="4762738" cy="4229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2650"/>
              <a:buFont typeface="Libre Baskerville"/>
              <a:buNone/>
            </a:pPr>
            <a:r>
              <a:rPr b="0" i="0" lang="en-US" sz="26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Configuration de l'appareil </a:t>
            </a:r>
            <a:endParaRPr b="0" i="0" sz="2650" u="none" cap="none" strike="noStrike"/>
          </a:p>
        </p:txBody>
      </p:sp>
      <p:sp>
        <p:nvSpPr>
          <p:cNvPr id="368" name="Google Shape;368;p15"/>
          <p:cNvSpPr/>
          <p:nvPr/>
        </p:nvSpPr>
        <p:spPr>
          <a:xfrm>
            <a:off x="7597973" y="6648450"/>
            <a:ext cx="6250543" cy="360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369" name="Google Shape;369;p15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6"/>
          <p:cNvSpPr/>
          <p:nvPr/>
        </p:nvSpPr>
        <p:spPr>
          <a:xfrm>
            <a:off x="793790" y="771763"/>
            <a:ext cx="8088511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4450"/>
              <a:buFont typeface="Libre Baskerville"/>
              <a:buNone/>
            </a:pPr>
            <a:r>
              <a:rPr b="0" i="0" lang="en-US" sz="44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4.1 Spectre du Wifi 2,4GHz :</a:t>
            </a:r>
            <a:endParaRPr b="0" i="0" sz="4450" u="none" cap="none" strike="noStrike"/>
          </a:p>
        </p:txBody>
      </p:sp>
      <p:pic>
        <p:nvPicPr>
          <p:cNvPr descr="preencoded.png" id="376" name="Google Shape;37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075855"/>
            <a:ext cx="6244709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16"/>
          <p:cNvSpPr/>
          <p:nvPr/>
        </p:nvSpPr>
        <p:spPr>
          <a:xfrm>
            <a:off x="793790" y="5683806"/>
            <a:ext cx="3402330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2650"/>
              <a:buFont typeface="Libre Baskerville"/>
              <a:buNone/>
            </a:pPr>
            <a:r>
              <a:rPr b="0" i="0" lang="en-US" sz="26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Wifi 2,4GHz </a:t>
            </a:r>
            <a:endParaRPr b="0" i="0" sz="2650" u="none" cap="none" strike="noStrike"/>
          </a:p>
        </p:txBody>
      </p:sp>
      <p:sp>
        <p:nvSpPr>
          <p:cNvPr id="378" name="Google Shape;378;p16"/>
          <p:cNvSpPr/>
          <p:nvPr/>
        </p:nvSpPr>
        <p:spPr>
          <a:xfrm>
            <a:off x="793790" y="6335911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Nous n'avons pas réussi à étudier ce spectre</a:t>
            </a:r>
            <a:endParaRPr b="0" i="0" sz="1750" u="none" cap="none" strike="noStrike"/>
          </a:p>
        </p:txBody>
      </p:sp>
      <p:pic>
        <p:nvPicPr>
          <p:cNvPr descr="preencoded.png" id="379" name="Google Shape;37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99521" y="2075855"/>
            <a:ext cx="5431155" cy="334077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16"/>
          <p:cNvSpPr/>
          <p:nvPr/>
        </p:nvSpPr>
        <p:spPr>
          <a:xfrm>
            <a:off x="7599521" y="5671780"/>
            <a:ext cx="3886438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2650"/>
              <a:buFont typeface="Libre Baskerville"/>
              <a:buNone/>
            </a:pPr>
            <a:r>
              <a:rPr b="0" i="0" lang="en-US" sz="26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Configuration du Wifi</a:t>
            </a:r>
            <a:endParaRPr b="0" i="0" sz="2650" u="none" cap="none" strike="noStrike"/>
          </a:p>
        </p:txBody>
      </p:sp>
      <p:sp>
        <p:nvSpPr>
          <p:cNvPr id="381" name="Google Shape;381;p16"/>
          <p:cNvSpPr/>
          <p:nvPr/>
        </p:nvSpPr>
        <p:spPr>
          <a:xfrm>
            <a:off x="7599521" y="6323886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Profil : IEE 802.11g</a:t>
            </a:r>
            <a:endParaRPr b="0" i="0" sz="1750" u="none" cap="none" strike="noStrike"/>
          </a:p>
        </p:txBody>
      </p:sp>
      <p:sp>
        <p:nvSpPr>
          <p:cNvPr id="382" name="Google Shape;382;p16"/>
          <p:cNvSpPr/>
          <p:nvPr/>
        </p:nvSpPr>
        <p:spPr>
          <a:xfrm>
            <a:off x="7599521" y="6890861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Fréquence : 876, 000 MHz, 960, 000 MHz, 918, 000 MHz</a:t>
            </a:r>
            <a:endParaRPr b="0" i="0" sz="1750" u="none" cap="none" strike="noStrike"/>
          </a:p>
        </p:txBody>
      </p:sp>
      <p:sp>
        <p:nvSpPr>
          <p:cNvPr id="383" name="Google Shape;383;p16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7"/>
          <p:cNvSpPr/>
          <p:nvPr/>
        </p:nvSpPr>
        <p:spPr>
          <a:xfrm>
            <a:off x="789503" y="622102"/>
            <a:ext cx="7629287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36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4400"/>
              <a:buFont typeface="Libre Baskerville"/>
              <a:buNone/>
            </a:pPr>
            <a:r>
              <a:rPr b="0" i="0" lang="en-US" sz="440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4.2 Spectre du Wifi 5GHz :</a:t>
            </a:r>
            <a:endParaRPr b="0" i="0" sz="4400" u="none" cap="none" strike="noStrike"/>
          </a:p>
        </p:txBody>
      </p:sp>
      <p:pic>
        <p:nvPicPr>
          <p:cNvPr descr="preencoded.png" id="390" name="Google Shape;39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503" y="1918930"/>
            <a:ext cx="6250543" cy="336101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17"/>
          <p:cNvSpPr/>
          <p:nvPr/>
        </p:nvSpPr>
        <p:spPr>
          <a:xfrm>
            <a:off x="789503" y="5533668"/>
            <a:ext cx="3383518" cy="4229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2650"/>
              <a:buFont typeface="Libre Baskerville"/>
              <a:buNone/>
            </a:pPr>
            <a:r>
              <a:rPr b="0" i="0" lang="en-US" sz="26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Wifi 5GHz</a:t>
            </a:r>
            <a:endParaRPr b="0" i="0" sz="2650" u="none" cap="none" strike="noStrike"/>
          </a:p>
        </p:txBody>
      </p:sp>
      <p:sp>
        <p:nvSpPr>
          <p:cNvPr id="392" name="Google Shape;392;p17"/>
          <p:cNvSpPr/>
          <p:nvPr/>
        </p:nvSpPr>
        <p:spPr>
          <a:xfrm>
            <a:off x="789503" y="6182082"/>
            <a:ext cx="6250543" cy="360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Nous n'avons pas réussie à étudier ce spectre.</a:t>
            </a:r>
            <a:endParaRPr b="0" i="0" sz="1750" u="none" cap="none" strike="noStrike"/>
          </a:p>
        </p:txBody>
      </p:sp>
      <p:pic>
        <p:nvPicPr>
          <p:cNvPr descr="preencoded.png" id="393" name="Google Shape;39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97973" y="1918930"/>
            <a:ext cx="6015276" cy="3297436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17"/>
          <p:cNvSpPr/>
          <p:nvPr/>
        </p:nvSpPr>
        <p:spPr>
          <a:xfrm>
            <a:off x="7597973" y="5470088"/>
            <a:ext cx="3961686" cy="4229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2650"/>
              <a:buFont typeface="Libre Baskerville"/>
              <a:buNone/>
            </a:pPr>
            <a:r>
              <a:rPr b="0" i="0" lang="en-US" sz="26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Configuration du Wifi </a:t>
            </a:r>
            <a:endParaRPr b="0" i="0" sz="2650" u="none" cap="none" strike="noStrike"/>
          </a:p>
        </p:txBody>
      </p:sp>
      <p:sp>
        <p:nvSpPr>
          <p:cNvPr id="395" name="Google Shape;395;p17"/>
          <p:cNvSpPr/>
          <p:nvPr/>
        </p:nvSpPr>
        <p:spPr>
          <a:xfrm>
            <a:off x="7597973" y="6118503"/>
            <a:ext cx="6250543" cy="360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Profil : WiMax 5GHz</a:t>
            </a:r>
            <a:endParaRPr b="0" i="0" sz="1750" u="none" cap="none" strike="noStrike"/>
          </a:p>
        </p:txBody>
      </p:sp>
      <p:sp>
        <p:nvSpPr>
          <p:cNvPr id="396" name="Google Shape;396;p17"/>
          <p:cNvSpPr/>
          <p:nvPr/>
        </p:nvSpPr>
        <p:spPr>
          <a:xfrm>
            <a:off x="7597973" y="6682502"/>
            <a:ext cx="6250543" cy="721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Fréquence : 5 257, 500 MHz, 5 382, 500 MHz, 5 320, 000 MHz</a:t>
            </a:r>
            <a:endParaRPr b="0" i="0" sz="1750" u="none" cap="none" strike="noStrike"/>
          </a:p>
        </p:txBody>
      </p:sp>
      <p:sp>
        <p:nvSpPr>
          <p:cNvPr id="397" name="Google Shape;397;p17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8"/>
          <p:cNvSpPr/>
          <p:nvPr/>
        </p:nvSpPr>
        <p:spPr>
          <a:xfrm>
            <a:off x="773073" y="608290"/>
            <a:ext cx="13084254" cy="13804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4300"/>
              <a:buFont typeface="Libre Baskerville"/>
              <a:buNone/>
            </a:pPr>
            <a:r>
              <a:rPr b="0" i="0" lang="en-US" sz="430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Approfondissement : GNUradio et Adalm Pluto</a:t>
            </a:r>
            <a:endParaRPr b="0" i="0" sz="4300" u="none" cap="none" strike="noStrike"/>
          </a:p>
        </p:txBody>
      </p:sp>
      <p:pic>
        <p:nvPicPr>
          <p:cNvPr descr="preencoded.png" id="404" name="Google Shape;40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3073" y="2319933"/>
            <a:ext cx="1104424" cy="1767126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18"/>
          <p:cNvSpPr/>
          <p:nvPr/>
        </p:nvSpPr>
        <p:spPr>
          <a:xfrm>
            <a:off x="2208728" y="2540794"/>
            <a:ext cx="3681174" cy="345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150"/>
              <a:buFont typeface="Libre Baskerville"/>
              <a:buNone/>
            </a:pPr>
            <a:r>
              <a:rPr b="0" i="0" lang="en-US" sz="215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Récepteur FM Analogique</a:t>
            </a:r>
            <a:endParaRPr b="0" i="0" sz="2150" u="none" cap="none" strike="noStrike"/>
          </a:p>
        </p:txBody>
      </p:sp>
      <p:sp>
        <p:nvSpPr>
          <p:cNvPr id="406" name="Google Shape;406;p18"/>
          <p:cNvSpPr/>
          <p:nvPr/>
        </p:nvSpPr>
        <p:spPr>
          <a:xfrm>
            <a:off x="2208728" y="3018353"/>
            <a:ext cx="11648599" cy="353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00"/>
              <a:buFont typeface="Open Sans"/>
              <a:buNone/>
            </a:pPr>
            <a:r>
              <a:rPr b="0" i="0" lang="en-US" sz="170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Développement d'un diagramme de flux pour recevoir des stations radio dans la gamme 88 MHz à 108 MHz.</a:t>
            </a:r>
            <a:endParaRPr b="0" i="0" sz="1700" u="none" cap="none" strike="noStrike"/>
          </a:p>
        </p:txBody>
      </p:sp>
      <p:pic>
        <p:nvPicPr>
          <p:cNvPr descr="preencoded.png" id="407" name="Google Shape;40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073" y="4087058"/>
            <a:ext cx="1104424" cy="1767126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18"/>
          <p:cNvSpPr/>
          <p:nvPr/>
        </p:nvSpPr>
        <p:spPr>
          <a:xfrm>
            <a:off x="2208728" y="4307919"/>
            <a:ext cx="2761178" cy="345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150"/>
              <a:buFont typeface="Libre Baskerville"/>
              <a:buNone/>
            </a:pPr>
            <a:r>
              <a:rPr b="0" i="0" lang="en-US" sz="215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Décodeur RDS</a:t>
            </a:r>
            <a:endParaRPr b="0" i="0" sz="2150" u="none" cap="none" strike="noStrike"/>
          </a:p>
        </p:txBody>
      </p:sp>
      <p:sp>
        <p:nvSpPr>
          <p:cNvPr id="409" name="Google Shape;409;p18"/>
          <p:cNvSpPr/>
          <p:nvPr/>
        </p:nvSpPr>
        <p:spPr>
          <a:xfrm>
            <a:off x="2208728" y="4785479"/>
            <a:ext cx="11648599" cy="353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00"/>
              <a:buFont typeface="Open Sans"/>
              <a:buNone/>
            </a:pPr>
            <a:r>
              <a:rPr b="0" i="0" lang="en-US" sz="170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Intégration de la librairie gr-rds pour décoder les informations RDS des stations FM.</a:t>
            </a:r>
            <a:endParaRPr b="0" i="0" sz="1700" u="none" cap="none" strike="noStrike"/>
          </a:p>
        </p:txBody>
      </p:sp>
      <p:pic>
        <p:nvPicPr>
          <p:cNvPr descr="preencoded.png" id="410" name="Google Shape;410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3073" y="5854184"/>
            <a:ext cx="1104424" cy="1767126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18"/>
          <p:cNvSpPr/>
          <p:nvPr/>
        </p:nvSpPr>
        <p:spPr>
          <a:xfrm>
            <a:off x="2208728" y="6075045"/>
            <a:ext cx="2830830" cy="345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150"/>
              <a:buFont typeface="Libre Baskerville"/>
              <a:buNone/>
            </a:pPr>
            <a:r>
              <a:rPr b="0" i="0" lang="en-US" sz="215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Transmission Audio</a:t>
            </a:r>
            <a:endParaRPr b="0" i="0" sz="2150" u="none" cap="none" strike="noStrike"/>
          </a:p>
        </p:txBody>
      </p:sp>
      <p:sp>
        <p:nvSpPr>
          <p:cNvPr id="412" name="Google Shape;412;p18"/>
          <p:cNvSpPr/>
          <p:nvPr/>
        </p:nvSpPr>
        <p:spPr>
          <a:xfrm>
            <a:off x="2208728" y="6552605"/>
            <a:ext cx="11648599" cy="353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00"/>
              <a:buFont typeface="Open Sans"/>
              <a:buNone/>
            </a:pPr>
            <a:r>
              <a:rPr b="0" i="0" lang="en-US" sz="170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Mise en place de schémas pour émettre et recevoir de l'audio en simple et full duplex entre binômes.</a:t>
            </a:r>
            <a:endParaRPr b="0" i="0" sz="1700" u="none" cap="none" strike="noStrike"/>
          </a:p>
        </p:txBody>
      </p:sp>
      <p:sp>
        <p:nvSpPr>
          <p:cNvPr id="413" name="Google Shape;413;p18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9"/>
          <p:cNvSpPr/>
          <p:nvPr/>
        </p:nvSpPr>
        <p:spPr>
          <a:xfrm>
            <a:off x="793790" y="1164431"/>
            <a:ext cx="11493222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4450"/>
              <a:buFont typeface="Libre Baskerville"/>
              <a:buNone/>
            </a:pPr>
            <a:r>
              <a:rPr b="0" i="0" lang="en-US" sz="44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1.1 Récepteur FM Analogique : Schéma :</a:t>
            </a:r>
            <a:endParaRPr b="0" i="0" sz="4450" u="none" cap="none" strike="noStrike"/>
          </a:p>
        </p:txBody>
      </p:sp>
      <p:pic>
        <p:nvPicPr>
          <p:cNvPr descr="preencoded.png" id="420" name="Google Shape;42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1003" y="2326838"/>
            <a:ext cx="11908393" cy="4738211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19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"/>
          <p:cNvSpPr/>
          <p:nvPr/>
        </p:nvSpPr>
        <p:spPr>
          <a:xfrm>
            <a:off x="729020" y="572810"/>
            <a:ext cx="11829455" cy="6509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4100"/>
              <a:buFont typeface="Libre Baskerville"/>
              <a:buNone/>
            </a:pPr>
            <a:r>
              <a:rPr b="0" i="0" lang="en-US" sz="410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Recherche Bibliographique : Matériel Utilisé</a:t>
            </a:r>
            <a:endParaRPr b="0" i="0" sz="4100" u="none" cap="none" strike="noStrike"/>
          </a:p>
        </p:txBody>
      </p:sp>
      <p:pic>
        <p:nvPicPr>
          <p:cNvPr descr="preencoded.png" id="198" name="Google Shape;19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020" y="1536144"/>
            <a:ext cx="520660" cy="52066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"/>
          <p:cNvSpPr/>
          <p:nvPr/>
        </p:nvSpPr>
        <p:spPr>
          <a:xfrm>
            <a:off x="729020" y="2265045"/>
            <a:ext cx="2603778" cy="325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050"/>
              <a:buFont typeface="Libre Baskerville"/>
              <a:buNone/>
            </a:pPr>
            <a:r>
              <a:rPr b="0" i="0" lang="en-US" sz="205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Adalm Pluto</a:t>
            </a:r>
            <a:endParaRPr b="0" i="0" sz="2050" u="none" cap="none" strike="noStrike"/>
          </a:p>
        </p:txBody>
      </p:sp>
      <p:sp>
        <p:nvSpPr>
          <p:cNvPr id="200" name="Google Shape;200;p2"/>
          <p:cNvSpPr/>
          <p:nvPr/>
        </p:nvSpPr>
        <p:spPr>
          <a:xfrm>
            <a:off x="729020" y="2715339"/>
            <a:ext cx="4182428" cy="1666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600"/>
              <a:buFont typeface="Open Sans"/>
              <a:buNone/>
            </a:pPr>
            <a:r>
              <a:rPr b="0" i="0" lang="en-US" sz="160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Module compact pour l'apprentissage de la SDR et RF, couvrant 325 à 3800 MHz en full duplex. Compatible avec divers logiciels et programmable en plusieurs langages.</a:t>
            </a:r>
            <a:endParaRPr b="0" i="0" sz="1600" u="none" cap="none" strike="noStrike"/>
          </a:p>
        </p:txBody>
      </p:sp>
      <p:pic>
        <p:nvPicPr>
          <p:cNvPr descr="preencoded.png" id="201" name="Google Shape;20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23867" y="1536144"/>
            <a:ext cx="520660" cy="52066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"/>
          <p:cNvSpPr/>
          <p:nvPr/>
        </p:nvSpPr>
        <p:spPr>
          <a:xfrm>
            <a:off x="5223867" y="2265045"/>
            <a:ext cx="2603778" cy="325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050"/>
              <a:buFont typeface="Libre Baskerville"/>
              <a:buNone/>
            </a:pPr>
            <a:r>
              <a:rPr b="0" i="0" lang="en-US" sz="205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Spectran V4</a:t>
            </a:r>
            <a:endParaRPr b="0" i="0" sz="2050" u="none" cap="none" strike="noStrike"/>
          </a:p>
        </p:txBody>
      </p:sp>
      <p:sp>
        <p:nvSpPr>
          <p:cNvPr id="203" name="Google Shape;203;p2"/>
          <p:cNvSpPr/>
          <p:nvPr/>
        </p:nvSpPr>
        <p:spPr>
          <a:xfrm>
            <a:off x="5223867" y="2715339"/>
            <a:ext cx="4182547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600"/>
              <a:buFont typeface="Open Sans"/>
              <a:buNone/>
            </a:pPr>
            <a:r>
              <a:rPr b="0" i="0" lang="en-US" sz="160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Analyseur de spectre portable jusqu'à 9,4 GHz, offrant une sensibilité exceptionnelle jusqu'à -170 dBm. Idéal pour les tests de pré-conformité.</a:t>
            </a:r>
            <a:endParaRPr b="0" i="0" sz="1600" u="none" cap="none" strike="noStrike"/>
          </a:p>
        </p:txBody>
      </p:sp>
      <p:pic>
        <p:nvPicPr>
          <p:cNvPr descr="preencoded.png" id="204" name="Google Shape;204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18834" y="1536144"/>
            <a:ext cx="520660" cy="52066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"/>
          <p:cNvSpPr/>
          <p:nvPr/>
        </p:nvSpPr>
        <p:spPr>
          <a:xfrm>
            <a:off x="9718834" y="2265045"/>
            <a:ext cx="3211830" cy="325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050"/>
              <a:buFont typeface="Libre Baskerville"/>
              <a:buNone/>
            </a:pPr>
            <a:r>
              <a:rPr b="0" i="0" lang="en-US" sz="205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Antenne Hyperlog 7060</a:t>
            </a:r>
            <a:endParaRPr b="0" i="0" sz="2050" u="none" cap="none" strike="noStrike"/>
          </a:p>
        </p:txBody>
      </p:sp>
      <p:sp>
        <p:nvSpPr>
          <p:cNvPr id="206" name="Google Shape;206;p2"/>
          <p:cNvSpPr/>
          <p:nvPr/>
        </p:nvSpPr>
        <p:spPr>
          <a:xfrm>
            <a:off x="9718834" y="2715339"/>
            <a:ext cx="4182428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600"/>
              <a:buFont typeface="Open Sans"/>
              <a:buNone/>
            </a:pPr>
            <a:r>
              <a:rPr b="0" i="0" lang="en-US" sz="160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Antenne directionnelle log-périodique couvrant 700 MHz à 6 GHz. Conçue pour des mesures RF précises avec un gain typique de 5 dB.</a:t>
            </a:r>
            <a:endParaRPr b="0" i="0" sz="1600" u="none" cap="none" strike="noStrike"/>
          </a:p>
        </p:txBody>
      </p:sp>
      <p:pic>
        <p:nvPicPr>
          <p:cNvPr descr="preencoded.png" id="207" name="Google Shape;207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87629" y="4751189"/>
            <a:ext cx="3080266" cy="27079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8" name="Google Shape;208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34463" y="4751189"/>
            <a:ext cx="3608308" cy="2707958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0"/>
          <p:cNvSpPr/>
          <p:nvPr/>
        </p:nvSpPr>
        <p:spPr>
          <a:xfrm>
            <a:off x="793790" y="963454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4450"/>
              <a:buFont typeface="Libre Baskerville"/>
              <a:buNone/>
            </a:pPr>
            <a:r>
              <a:rPr b="0" i="0" lang="en-US" sz="44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1.2 Simulation :</a:t>
            </a:r>
            <a:endParaRPr b="0" i="0" sz="4450" u="none" cap="none" strike="noStrike"/>
          </a:p>
        </p:txBody>
      </p:sp>
      <p:pic>
        <p:nvPicPr>
          <p:cNvPr descr="preencoded.png" id="428" name="Google Shape;4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267545"/>
            <a:ext cx="6244709" cy="3456742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20"/>
          <p:cNvSpPr/>
          <p:nvPr/>
        </p:nvSpPr>
        <p:spPr>
          <a:xfrm>
            <a:off x="793790" y="5979438"/>
            <a:ext cx="3402330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2650"/>
              <a:buFont typeface="Libre Baskerville"/>
              <a:buNone/>
            </a:pPr>
            <a:r>
              <a:rPr b="0" i="0" lang="en-US" sz="26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Spectre </a:t>
            </a:r>
            <a:endParaRPr b="0" i="0" sz="2650" u="none" cap="none" strike="noStrike"/>
          </a:p>
        </p:txBody>
      </p:sp>
      <p:sp>
        <p:nvSpPr>
          <p:cNvPr id="430" name="Google Shape;430;p20"/>
          <p:cNvSpPr/>
          <p:nvPr/>
        </p:nvSpPr>
        <p:spPr>
          <a:xfrm>
            <a:off x="793790" y="6631543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Fréquence de SKYROCK : 106930000</a:t>
            </a:r>
            <a:endParaRPr b="0" i="0" sz="1750" u="none" cap="none" strike="noStrike"/>
          </a:p>
        </p:txBody>
      </p:sp>
      <p:pic>
        <p:nvPicPr>
          <p:cNvPr descr="preencoded.png" id="431" name="Google Shape;43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99521" y="2267545"/>
            <a:ext cx="6244709" cy="3161467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20"/>
          <p:cNvSpPr/>
          <p:nvPr/>
        </p:nvSpPr>
        <p:spPr>
          <a:xfrm>
            <a:off x="7599521" y="5684163"/>
            <a:ext cx="4127183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2650"/>
              <a:buFont typeface="Libre Baskerville"/>
              <a:buNone/>
            </a:pPr>
            <a:r>
              <a:rPr b="0" i="0" lang="en-US" sz="26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Diagramme en cascade </a:t>
            </a:r>
            <a:endParaRPr b="0" i="0" sz="2650" u="none" cap="none" strike="noStrike"/>
          </a:p>
        </p:txBody>
      </p:sp>
      <p:sp>
        <p:nvSpPr>
          <p:cNvPr id="433" name="Google Shape;433;p20"/>
          <p:cNvSpPr/>
          <p:nvPr/>
        </p:nvSpPr>
        <p:spPr>
          <a:xfrm>
            <a:off x="7599521" y="6336268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Réception parfait, il n'y a pas de friture le son est sans inférences </a:t>
            </a:r>
            <a:endParaRPr b="0" i="0" sz="1750" u="none" cap="none" strike="noStrike"/>
          </a:p>
        </p:txBody>
      </p:sp>
      <p:sp>
        <p:nvSpPr>
          <p:cNvPr id="434" name="Google Shape;434;p20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1"/>
          <p:cNvSpPr/>
          <p:nvPr/>
        </p:nvSpPr>
        <p:spPr>
          <a:xfrm>
            <a:off x="793790" y="706279"/>
            <a:ext cx="11572637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4450"/>
              <a:buFont typeface="Libre Baskerville"/>
              <a:buNone/>
            </a:pPr>
            <a:r>
              <a:rPr b="0" i="0" lang="en-US" sz="44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2.1 Récepteur/Décodeur RDS : Schéma :</a:t>
            </a:r>
            <a:endParaRPr b="0" i="0" sz="4450" u="none" cap="none" strike="noStrike"/>
          </a:p>
        </p:txBody>
      </p:sp>
      <p:pic>
        <p:nvPicPr>
          <p:cNvPr descr="preencoded.png" id="441" name="Google Shape;44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1868686"/>
            <a:ext cx="13042821" cy="565463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1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2"/>
          <p:cNvSpPr/>
          <p:nvPr/>
        </p:nvSpPr>
        <p:spPr>
          <a:xfrm>
            <a:off x="793790" y="1952625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4450"/>
              <a:buFont typeface="Libre Baskerville"/>
              <a:buNone/>
            </a:pPr>
            <a:r>
              <a:rPr b="0" i="0" lang="en-US" sz="44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2.2 Simulation : </a:t>
            </a:r>
            <a:endParaRPr b="0" i="0" sz="4450" u="none" cap="none" strike="noStrike"/>
          </a:p>
        </p:txBody>
      </p:sp>
      <p:pic>
        <p:nvPicPr>
          <p:cNvPr descr="preencoded.png" id="449" name="Google Shape;44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3115032"/>
            <a:ext cx="6212562" cy="1693426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22"/>
          <p:cNvSpPr/>
          <p:nvPr/>
        </p:nvSpPr>
        <p:spPr>
          <a:xfrm>
            <a:off x="793790" y="5148620"/>
            <a:ext cx="3402330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2650"/>
              <a:buFont typeface="Libre Baskerville"/>
              <a:buNone/>
            </a:pPr>
            <a:r>
              <a:rPr b="0" i="0" lang="en-US" sz="26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Erreur : </a:t>
            </a:r>
            <a:endParaRPr b="0" i="0" sz="2650" u="none" cap="none" strike="noStrike"/>
          </a:p>
        </p:txBody>
      </p:sp>
      <p:sp>
        <p:nvSpPr>
          <p:cNvPr id="451" name="Google Shape;451;p22"/>
          <p:cNvSpPr/>
          <p:nvPr/>
        </p:nvSpPr>
        <p:spPr>
          <a:xfrm>
            <a:off x="793790" y="5914073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Nous n'avons pas réussis la simulation du Récepteur FM et Décodeur RDS.</a:t>
            </a:r>
            <a:endParaRPr b="0" i="0" sz="1750" u="none" cap="none" strike="noStrike"/>
          </a:p>
        </p:txBody>
      </p:sp>
      <p:sp>
        <p:nvSpPr>
          <p:cNvPr id="452" name="Google Shape;452;p22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3"/>
          <p:cNvSpPr/>
          <p:nvPr/>
        </p:nvSpPr>
        <p:spPr>
          <a:xfrm>
            <a:off x="793790" y="915472"/>
            <a:ext cx="12821603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4450"/>
              <a:buFont typeface="Libre Baskerville"/>
              <a:buNone/>
            </a:pPr>
            <a:r>
              <a:rPr b="0" i="0" lang="en-US" sz="44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3.1 Simulation d'un échange : Émetteur FM :</a:t>
            </a:r>
            <a:endParaRPr b="0" i="0" sz="4450" u="none" cap="none" strike="noStrike"/>
          </a:p>
        </p:txBody>
      </p:sp>
      <p:pic>
        <p:nvPicPr>
          <p:cNvPr descr="preencoded.png" id="459" name="Google Shape;45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6104" y="2077879"/>
            <a:ext cx="12198191" cy="4618196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23"/>
          <p:cNvSpPr/>
          <p:nvPr/>
        </p:nvSpPr>
        <p:spPr>
          <a:xfrm>
            <a:off x="793790" y="6951226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461" name="Google Shape;461;p23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4"/>
          <p:cNvSpPr/>
          <p:nvPr/>
        </p:nvSpPr>
        <p:spPr>
          <a:xfrm>
            <a:off x="793790" y="997744"/>
            <a:ext cx="10763488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4450"/>
              <a:buFont typeface="Libre Baskerville"/>
              <a:buNone/>
            </a:pPr>
            <a:r>
              <a:rPr b="0" i="0" lang="en-US" sz="44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3.2 Récepteur FM en simple duplex : </a:t>
            </a:r>
            <a:endParaRPr b="0" i="0" sz="4450" u="none" cap="none" strike="noStrike"/>
          </a:p>
        </p:txBody>
      </p:sp>
      <p:pic>
        <p:nvPicPr>
          <p:cNvPr descr="preencoded.png" id="468" name="Google Shape;46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160151"/>
            <a:ext cx="13042821" cy="5071586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24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5"/>
          <p:cNvSpPr/>
          <p:nvPr/>
        </p:nvSpPr>
        <p:spPr>
          <a:xfrm>
            <a:off x="793790" y="917496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4450"/>
              <a:buFont typeface="Libre Baskerville"/>
              <a:buNone/>
            </a:pPr>
            <a:r>
              <a:rPr b="0" i="0" lang="en-US" sz="44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3.4 Simulation : </a:t>
            </a:r>
            <a:endParaRPr b="0" i="0" sz="4450" u="none" cap="none" strike="noStrike"/>
          </a:p>
        </p:txBody>
      </p:sp>
      <p:pic>
        <p:nvPicPr>
          <p:cNvPr descr="preencoded.png" id="476" name="Google Shape;47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221587"/>
            <a:ext cx="5216962" cy="3616166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25"/>
          <p:cNvSpPr/>
          <p:nvPr/>
        </p:nvSpPr>
        <p:spPr>
          <a:xfrm>
            <a:off x="793790" y="6092904"/>
            <a:ext cx="3402330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2650"/>
              <a:buFont typeface="Libre Baskerville"/>
              <a:buNone/>
            </a:pPr>
            <a:r>
              <a:rPr b="0" i="0" lang="en-US" sz="26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Emetteur FM : </a:t>
            </a:r>
            <a:endParaRPr b="0" i="0" sz="2650" u="none" cap="none" strike="noStrike"/>
          </a:p>
        </p:txBody>
      </p:sp>
      <p:sp>
        <p:nvSpPr>
          <p:cNvPr id="478" name="Google Shape;478;p25"/>
          <p:cNvSpPr/>
          <p:nvPr/>
        </p:nvSpPr>
        <p:spPr>
          <a:xfrm>
            <a:off x="793790" y="6745010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La voix est bien synchronisé.</a:t>
            </a:r>
            <a:endParaRPr b="0" i="0" sz="1750" u="none" cap="none" strike="noStrike"/>
          </a:p>
        </p:txBody>
      </p:sp>
      <p:pic>
        <p:nvPicPr>
          <p:cNvPr descr="preencoded.png" id="479" name="Google Shape;47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99521" y="2221587"/>
            <a:ext cx="6244709" cy="2076093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25"/>
          <p:cNvSpPr/>
          <p:nvPr/>
        </p:nvSpPr>
        <p:spPr>
          <a:xfrm>
            <a:off x="7599521" y="4552831"/>
            <a:ext cx="3402330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2650"/>
              <a:buFont typeface="Libre Baskerville"/>
              <a:buNone/>
            </a:pPr>
            <a:r>
              <a:rPr b="0" i="0" lang="en-US" sz="26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Récepteur FM : </a:t>
            </a:r>
            <a:endParaRPr b="0" i="0" sz="2650" u="none" cap="none" strike="noStrike"/>
          </a:p>
        </p:txBody>
      </p:sp>
      <p:sp>
        <p:nvSpPr>
          <p:cNvPr id="481" name="Google Shape;481;p25"/>
          <p:cNvSpPr/>
          <p:nvPr/>
        </p:nvSpPr>
        <p:spPr>
          <a:xfrm>
            <a:off x="7599521" y="5204936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La réception est mauvais, le son est audible mais difficile à percevoir.</a:t>
            </a:r>
            <a:endParaRPr b="0" i="0" sz="1750" u="none" cap="none" strike="noStrike"/>
          </a:p>
        </p:txBody>
      </p:sp>
      <p:sp>
        <p:nvSpPr>
          <p:cNvPr id="482" name="Google Shape;482;p25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6"/>
          <p:cNvSpPr/>
          <p:nvPr/>
        </p:nvSpPr>
        <p:spPr>
          <a:xfrm>
            <a:off x="793790" y="1517213"/>
            <a:ext cx="9515594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4450"/>
              <a:buFont typeface="Libre Baskerville"/>
              <a:buNone/>
            </a:pPr>
            <a:r>
              <a:rPr b="0" i="0" lang="en-US" sz="44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4.1 Récepteur FM en full duplex :</a:t>
            </a:r>
            <a:endParaRPr b="0" i="0" sz="4450" u="none" cap="none" strike="noStrike"/>
          </a:p>
        </p:txBody>
      </p:sp>
      <p:pic>
        <p:nvPicPr>
          <p:cNvPr descr="preencoded.png" id="489" name="Google Shape;48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6831" y="2679621"/>
            <a:ext cx="11996618" cy="3414713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26"/>
          <p:cNvSpPr/>
          <p:nvPr/>
        </p:nvSpPr>
        <p:spPr>
          <a:xfrm>
            <a:off x="793790" y="6349484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491" name="Google Shape;491;p26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7"/>
          <p:cNvSpPr/>
          <p:nvPr/>
        </p:nvSpPr>
        <p:spPr>
          <a:xfrm>
            <a:off x="721638" y="890945"/>
            <a:ext cx="12325350" cy="6443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4050"/>
              <a:buFont typeface="Libre Baskerville"/>
              <a:buNone/>
            </a:pPr>
            <a:r>
              <a:rPr b="0" i="0" lang="en-US" sz="40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Projet Final : Système de Transmission Vidéo : </a:t>
            </a:r>
            <a:endParaRPr b="0" i="0" sz="4050" u="none" cap="none" strike="noStrike"/>
          </a:p>
        </p:txBody>
      </p:sp>
      <p:sp>
        <p:nvSpPr>
          <p:cNvPr id="498" name="Google Shape;498;p27"/>
          <p:cNvSpPr/>
          <p:nvPr/>
        </p:nvSpPr>
        <p:spPr>
          <a:xfrm>
            <a:off x="721638" y="1947624"/>
            <a:ext cx="1648301" cy="1188006"/>
          </a:xfrm>
          <a:prstGeom prst="roundRect">
            <a:avLst>
              <a:gd fmla="val 2604" name="adj"/>
            </a:avLst>
          </a:prstGeom>
          <a:solidFill>
            <a:srgbClr val="EAE8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7"/>
          <p:cNvSpPr/>
          <p:nvPr/>
        </p:nvSpPr>
        <p:spPr>
          <a:xfrm>
            <a:off x="927735" y="2335411"/>
            <a:ext cx="115014" cy="4124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000"/>
              <a:buFont typeface="Libre Baskerville"/>
              <a:buNone/>
            </a:pPr>
            <a:r>
              <a:rPr b="0" i="0" lang="en-US" sz="20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</a:t>
            </a:r>
            <a:endParaRPr b="0" i="0" sz="2000" u="none" cap="none" strike="noStrike"/>
          </a:p>
        </p:txBody>
      </p:sp>
      <p:sp>
        <p:nvSpPr>
          <p:cNvPr id="500" name="Google Shape;500;p27"/>
          <p:cNvSpPr/>
          <p:nvPr/>
        </p:nvSpPr>
        <p:spPr>
          <a:xfrm>
            <a:off x="2576036" y="2153722"/>
            <a:ext cx="2577584" cy="322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000"/>
              <a:buFont typeface="Libre Baskerville"/>
              <a:buNone/>
            </a:pPr>
            <a:r>
              <a:rPr b="0" i="0" lang="en-US" sz="20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Configuration VLC</a:t>
            </a:r>
            <a:endParaRPr b="0" i="0" sz="2000" u="none" cap="none" strike="noStrike"/>
          </a:p>
        </p:txBody>
      </p:sp>
      <p:sp>
        <p:nvSpPr>
          <p:cNvPr id="501" name="Google Shape;501;p27"/>
          <p:cNvSpPr/>
          <p:nvPr/>
        </p:nvSpPr>
        <p:spPr>
          <a:xfrm>
            <a:off x="2576036" y="2599611"/>
            <a:ext cx="5318284" cy="329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600"/>
              <a:buFont typeface="Open Sans"/>
              <a:buNone/>
            </a:pPr>
            <a:r>
              <a:rPr b="0" i="0" lang="en-US" sz="160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Utilisation de VLC pour diffuser une vidéo MP4 via UDP.</a:t>
            </a:r>
            <a:endParaRPr b="0" i="0" sz="1600" u="none" cap="none" strike="noStrike"/>
          </a:p>
        </p:txBody>
      </p:sp>
      <p:sp>
        <p:nvSpPr>
          <p:cNvPr id="502" name="Google Shape;502;p27"/>
          <p:cNvSpPr/>
          <p:nvPr/>
        </p:nvSpPr>
        <p:spPr>
          <a:xfrm>
            <a:off x="2472928" y="3126105"/>
            <a:ext cx="11332845" cy="11430"/>
          </a:xfrm>
          <a:prstGeom prst="roundRect">
            <a:avLst>
              <a:gd fmla="val 270613" name="adj"/>
            </a:avLst>
          </a:prstGeom>
          <a:solidFill>
            <a:srgbClr val="D0CE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7"/>
          <p:cNvSpPr/>
          <p:nvPr/>
        </p:nvSpPr>
        <p:spPr>
          <a:xfrm>
            <a:off x="721638" y="3238619"/>
            <a:ext cx="3296722" cy="1188006"/>
          </a:xfrm>
          <a:prstGeom prst="roundRect">
            <a:avLst>
              <a:gd fmla="val 2604" name="adj"/>
            </a:avLst>
          </a:prstGeom>
          <a:solidFill>
            <a:srgbClr val="EAE8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7"/>
          <p:cNvSpPr/>
          <p:nvPr/>
        </p:nvSpPr>
        <p:spPr>
          <a:xfrm>
            <a:off x="927735" y="3626406"/>
            <a:ext cx="158829" cy="4124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000"/>
              <a:buFont typeface="Libre Baskerville"/>
              <a:buNone/>
            </a:pPr>
            <a:r>
              <a:rPr b="0" i="0" lang="en-US" sz="20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</a:t>
            </a:r>
            <a:endParaRPr b="0" i="0" sz="2000" u="none" cap="none" strike="noStrike"/>
          </a:p>
        </p:txBody>
      </p:sp>
      <p:sp>
        <p:nvSpPr>
          <p:cNvPr id="505" name="Google Shape;505;p27"/>
          <p:cNvSpPr/>
          <p:nvPr/>
        </p:nvSpPr>
        <p:spPr>
          <a:xfrm>
            <a:off x="4224457" y="3444716"/>
            <a:ext cx="2577584" cy="322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000"/>
              <a:buFont typeface="Libre Baskerville"/>
              <a:buNone/>
            </a:pPr>
            <a:r>
              <a:rPr b="0" i="0" lang="en-US" sz="20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Émission</a:t>
            </a:r>
            <a:endParaRPr b="0" i="0" sz="2000" u="none" cap="none" strike="noStrike"/>
          </a:p>
        </p:txBody>
      </p:sp>
      <p:sp>
        <p:nvSpPr>
          <p:cNvPr id="506" name="Google Shape;506;p27"/>
          <p:cNvSpPr/>
          <p:nvPr/>
        </p:nvSpPr>
        <p:spPr>
          <a:xfrm>
            <a:off x="4224457" y="3890605"/>
            <a:ext cx="7202805" cy="329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600"/>
              <a:buFont typeface="Open Sans"/>
              <a:buNone/>
            </a:pPr>
            <a:r>
              <a:rPr b="0" i="0" lang="en-US" sz="160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Utilisation d'un bloc source UDP dans GNUradio pour émettre le flux vidéo.</a:t>
            </a:r>
            <a:endParaRPr b="0" i="0" sz="1600" u="none" cap="none" strike="noStrike"/>
          </a:p>
        </p:txBody>
      </p:sp>
      <p:sp>
        <p:nvSpPr>
          <p:cNvPr id="507" name="Google Shape;507;p27"/>
          <p:cNvSpPr/>
          <p:nvPr/>
        </p:nvSpPr>
        <p:spPr>
          <a:xfrm>
            <a:off x="4121348" y="4417100"/>
            <a:ext cx="9684425" cy="11430"/>
          </a:xfrm>
          <a:prstGeom prst="roundRect">
            <a:avLst>
              <a:gd fmla="val 270613" name="adj"/>
            </a:avLst>
          </a:prstGeom>
          <a:solidFill>
            <a:srgbClr val="D0CE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27"/>
          <p:cNvSpPr/>
          <p:nvPr/>
        </p:nvSpPr>
        <p:spPr>
          <a:xfrm>
            <a:off x="721638" y="4529614"/>
            <a:ext cx="4945142" cy="1188006"/>
          </a:xfrm>
          <a:prstGeom prst="roundRect">
            <a:avLst>
              <a:gd fmla="val 2604" name="adj"/>
            </a:avLst>
          </a:prstGeom>
          <a:solidFill>
            <a:srgbClr val="EAE8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27"/>
          <p:cNvSpPr/>
          <p:nvPr/>
        </p:nvSpPr>
        <p:spPr>
          <a:xfrm>
            <a:off x="927735" y="4917400"/>
            <a:ext cx="158829" cy="4124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000"/>
              <a:buFont typeface="Libre Baskerville"/>
              <a:buNone/>
            </a:pPr>
            <a:r>
              <a:rPr b="0" i="0" lang="en-US" sz="20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</a:t>
            </a:r>
            <a:endParaRPr b="0" i="0" sz="2000" u="none" cap="none" strike="noStrike"/>
          </a:p>
        </p:txBody>
      </p:sp>
      <p:sp>
        <p:nvSpPr>
          <p:cNvPr id="510" name="Google Shape;510;p27"/>
          <p:cNvSpPr/>
          <p:nvPr/>
        </p:nvSpPr>
        <p:spPr>
          <a:xfrm>
            <a:off x="5872877" y="4735711"/>
            <a:ext cx="2577584" cy="322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000"/>
              <a:buFont typeface="Libre Baskerville"/>
              <a:buNone/>
            </a:pPr>
            <a:r>
              <a:rPr b="0" i="0" lang="en-US" sz="20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Réception</a:t>
            </a:r>
            <a:endParaRPr b="0" i="0" sz="2000" u="none" cap="none" strike="noStrike"/>
          </a:p>
        </p:txBody>
      </p:sp>
      <p:sp>
        <p:nvSpPr>
          <p:cNvPr id="511" name="Google Shape;511;p27"/>
          <p:cNvSpPr/>
          <p:nvPr/>
        </p:nvSpPr>
        <p:spPr>
          <a:xfrm>
            <a:off x="5872877" y="5181600"/>
            <a:ext cx="6728579" cy="329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600"/>
              <a:buFont typeface="Open Sans"/>
              <a:buNone/>
            </a:pPr>
            <a:r>
              <a:rPr b="0" i="0" lang="en-US" sz="160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Mise en place d'un bloc UDP Sink dans GNUradio pour recevoir le flux.</a:t>
            </a:r>
            <a:endParaRPr b="0" i="0" sz="1600" u="none" cap="none" strike="noStrike"/>
          </a:p>
        </p:txBody>
      </p:sp>
      <p:sp>
        <p:nvSpPr>
          <p:cNvPr id="512" name="Google Shape;512;p27"/>
          <p:cNvSpPr/>
          <p:nvPr/>
        </p:nvSpPr>
        <p:spPr>
          <a:xfrm>
            <a:off x="5769769" y="5708094"/>
            <a:ext cx="8036004" cy="11430"/>
          </a:xfrm>
          <a:prstGeom prst="roundRect">
            <a:avLst>
              <a:gd fmla="val 270613" name="adj"/>
            </a:avLst>
          </a:prstGeom>
          <a:solidFill>
            <a:srgbClr val="D0CE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7"/>
          <p:cNvSpPr/>
          <p:nvPr/>
        </p:nvSpPr>
        <p:spPr>
          <a:xfrm>
            <a:off x="721638" y="5820608"/>
            <a:ext cx="6593562" cy="1517928"/>
          </a:xfrm>
          <a:prstGeom prst="roundRect">
            <a:avLst>
              <a:gd fmla="val 2038" name="adj"/>
            </a:avLst>
          </a:prstGeom>
          <a:solidFill>
            <a:srgbClr val="EAE8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7"/>
          <p:cNvSpPr/>
          <p:nvPr/>
        </p:nvSpPr>
        <p:spPr>
          <a:xfrm>
            <a:off x="927735" y="6373297"/>
            <a:ext cx="150733" cy="4124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000"/>
              <a:buFont typeface="Libre Baskerville"/>
              <a:buNone/>
            </a:pPr>
            <a:r>
              <a:rPr b="0" i="0" lang="en-US" sz="20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4</a:t>
            </a:r>
            <a:endParaRPr b="0" i="0" sz="2000" u="none" cap="none" strike="noStrike"/>
          </a:p>
        </p:txBody>
      </p:sp>
      <p:sp>
        <p:nvSpPr>
          <p:cNvPr id="515" name="Google Shape;515;p27"/>
          <p:cNvSpPr/>
          <p:nvPr/>
        </p:nvSpPr>
        <p:spPr>
          <a:xfrm>
            <a:off x="7521297" y="6026706"/>
            <a:ext cx="2577584" cy="322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000"/>
              <a:buFont typeface="Libre Baskerville"/>
              <a:buNone/>
            </a:pPr>
            <a:r>
              <a:rPr b="0" i="0" lang="en-US" sz="20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Visualisation</a:t>
            </a:r>
            <a:endParaRPr b="0" i="0" sz="2000" u="none" cap="none" strike="noStrike"/>
          </a:p>
        </p:txBody>
      </p:sp>
      <p:sp>
        <p:nvSpPr>
          <p:cNvPr id="516" name="Google Shape;516;p27"/>
          <p:cNvSpPr/>
          <p:nvPr/>
        </p:nvSpPr>
        <p:spPr>
          <a:xfrm>
            <a:off x="7521297" y="6472595"/>
            <a:ext cx="6181368" cy="659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600"/>
              <a:buFont typeface="Open Sans"/>
              <a:buNone/>
            </a:pPr>
            <a:r>
              <a:rPr b="0" i="0" lang="en-US" sz="160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Réception et affichage du flux vidéo dans VLC sur le poste récepteur.</a:t>
            </a:r>
            <a:endParaRPr b="0" i="0" sz="1600" u="none" cap="none" strike="noStrike"/>
          </a:p>
        </p:txBody>
      </p:sp>
      <p:sp>
        <p:nvSpPr>
          <p:cNvPr id="517" name="Google Shape;517;p27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8"/>
          <p:cNvSpPr/>
          <p:nvPr/>
        </p:nvSpPr>
        <p:spPr>
          <a:xfrm>
            <a:off x="793790" y="691753"/>
            <a:ext cx="7065169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4450"/>
              <a:buFont typeface="Libre Baskerville"/>
              <a:buNone/>
            </a:pPr>
            <a:r>
              <a:rPr b="0" i="0" lang="en-US" sz="44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1. Configuration du VLC</a:t>
            </a:r>
            <a:endParaRPr b="0" i="0" sz="4450" u="none" cap="none" strike="noStrike"/>
          </a:p>
        </p:txBody>
      </p:sp>
      <p:pic>
        <p:nvPicPr>
          <p:cNvPr descr="preencoded.png" id="524" name="Google Shape;52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1995845"/>
            <a:ext cx="6244709" cy="3846433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28"/>
          <p:cNvSpPr/>
          <p:nvPr/>
        </p:nvSpPr>
        <p:spPr>
          <a:xfrm>
            <a:off x="793790" y="609742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Port UDP : </a:t>
            </a:r>
            <a:r>
              <a:rPr b="0" i="0" lang="en-US" sz="2200" u="none" cap="none" strike="noStrike">
                <a:solidFill>
                  <a:srgbClr val="4D4D4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5680</a:t>
            </a:r>
            <a:endParaRPr b="0" i="0" sz="2200" u="none" cap="none" strike="noStrike"/>
          </a:p>
        </p:txBody>
      </p:sp>
      <p:sp>
        <p:nvSpPr>
          <p:cNvPr id="526" name="Google Shape;526;p28"/>
          <p:cNvSpPr/>
          <p:nvPr/>
        </p:nvSpPr>
        <p:spPr>
          <a:xfrm>
            <a:off x="793790" y="6678573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pic>
        <p:nvPicPr>
          <p:cNvPr descr="preencoded.png" id="527" name="Google Shape;52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99521" y="1995845"/>
            <a:ext cx="6244709" cy="4138732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28"/>
          <p:cNvSpPr/>
          <p:nvPr/>
        </p:nvSpPr>
        <p:spPr>
          <a:xfrm>
            <a:off x="7599521" y="6389727"/>
            <a:ext cx="286500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Profil : </a:t>
            </a:r>
            <a:r>
              <a:rPr b="0" i="0" lang="en-US" sz="2200" u="none" cap="none" strike="noStrike">
                <a:solidFill>
                  <a:srgbClr val="4D4D4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Vidéo - MP4</a:t>
            </a:r>
            <a:endParaRPr b="0" i="0" sz="2200" u="none" cap="none" strike="noStrike"/>
          </a:p>
        </p:txBody>
      </p:sp>
      <p:sp>
        <p:nvSpPr>
          <p:cNvPr id="529" name="Google Shape;529;p28"/>
          <p:cNvSpPr/>
          <p:nvPr/>
        </p:nvSpPr>
        <p:spPr>
          <a:xfrm>
            <a:off x="7599521" y="6970871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530" name="Google Shape;530;p28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9"/>
          <p:cNvSpPr/>
          <p:nvPr/>
        </p:nvSpPr>
        <p:spPr>
          <a:xfrm>
            <a:off x="790932" y="622459"/>
            <a:ext cx="10335935" cy="706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36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4400"/>
              <a:buFont typeface="Libre Baskerville"/>
              <a:buNone/>
            </a:pPr>
            <a:r>
              <a:rPr b="0" i="0" lang="en-US" sz="440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2.2 Récepteur Flux Vidéo : Schéma :</a:t>
            </a:r>
            <a:endParaRPr b="0" i="0" sz="4400" u="none" cap="none" strike="noStrike"/>
          </a:p>
        </p:txBody>
      </p:sp>
      <p:pic>
        <p:nvPicPr>
          <p:cNvPr descr="preencoded.png" id="537" name="Google Shape;53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7504" y="1780580"/>
            <a:ext cx="12655391" cy="5826562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29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"/>
          <p:cNvSpPr/>
          <p:nvPr/>
        </p:nvSpPr>
        <p:spPr>
          <a:xfrm>
            <a:off x="790932" y="623054"/>
            <a:ext cx="7457599" cy="706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36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4400"/>
              <a:buFont typeface="Libre Baskerville"/>
              <a:buNone/>
            </a:pPr>
            <a:r>
              <a:rPr b="0" i="0" lang="en-US" sz="440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Prise en Main : GNUradio</a:t>
            </a:r>
            <a:endParaRPr b="0" i="0" sz="4400" u="none" cap="none" strike="noStrike"/>
          </a:p>
        </p:txBody>
      </p:sp>
      <p:sp>
        <p:nvSpPr>
          <p:cNvPr id="216" name="Google Shape;216;p3"/>
          <p:cNvSpPr/>
          <p:nvPr/>
        </p:nvSpPr>
        <p:spPr>
          <a:xfrm>
            <a:off x="790932" y="1668185"/>
            <a:ext cx="4198858" cy="2386489"/>
          </a:xfrm>
          <a:prstGeom prst="roundRect">
            <a:avLst>
              <a:gd fmla="val 1420" name="adj"/>
            </a:avLst>
          </a:prstGeom>
          <a:solidFill>
            <a:srgbClr val="EAE8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"/>
          <p:cNvSpPr/>
          <p:nvPr/>
        </p:nvSpPr>
        <p:spPr>
          <a:xfrm>
            <a:off x="1016913" y="1894165"/>
            <a:ext cx="3179802" cy="3531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Simulation GNUradio</a:t>
            </a:r>
            <a:endParaRPr b="0" i="0" sz="2200" u="none" cap="none" strike="noStrike"/>
          </a:p>
        </p:txBody>
      </p:sp>
      <p:sp>
        <p:nvSpPr>
          <p:cNvPr id="218" name="Google Shape;218;p3"/>
          <p:cNvSpPr/>
          <p:nvPr/>
        </p:nvSpPr>
        <p:spPr>
          <a:xfrm>
            <a:off x="1016913" y="2382798"/>
            <a:ext cx="3746897" cy="1445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GNUradio permet de simuler une chaîne de communication numérique en utilisant des blocs fonctionnels spécifiques.</a:t>
            </a:r>
            <a:endParaRPr b="0" i="0" sz="1750" u="none" cap="none" strike="noStrike"/>
          </a:p>
        </p:txBody>
      </p:sp>
      <p:sp>
        <p:nvSpPr>
          <p:cNvPr id="219" name="Google Shape;219;p3"/>
          <p:cNvSpPr/>
          <p:nvPr/>
        </p:nvSpPr>
        <p:spPr>
          <a:xfrm>
            <a:off x="5215771" y="1668185"/>
            <a:ext cx="4198858" cy="2386489"/>
          </a:xfrm>
          <a:prstGeom prst="roundRect">
            <a:avLst>
              <a:gd fmla="val 1420" name="adj"/>
            </a:avLst>
          </a:prstGeom>
          <a:solidFill>
            <a:srgbClr val="EAE8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"/>
          <p:cNvSpPr/>
          <p:nvPr/>
        </p:nvSpPr>
        <p:spPr>
          <a:xfrm>
            <a:off x="5441752" y="1894165"/>
            <a:ext cx="3469243" cy="3531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Configuration des Blocs</a:t>
            </a:r>
            <a:endParaRPr b="0" i="0" sz="2200" u="none" cap="none" strike="noStrike"/>
          </a:p>
        </p:txBody>
      </p:sp>
      <p:sp>
        <p:nvSpPr>
          <p:cNvPr id="221" name="Google Shape;221;p3"/>
          <p:cNvSpPr/>
          <p:nvPr/>
        </p:nvSpPr>
        <p:spPr>
          <a:xfrm>
            <a:off x="5441752" y="2382798"/>
            <a:ext cx="3746897" cy="1445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Chaque bloc est configurable via ses propriétés, permettant d'ajuster des paramètres comme le type de sortie (float, complexe).</a:t>
            </a:r>
            <a:endParaRPr b="0" i="0" sz="1750" u="none" cap="none" strike="noStrike"/>
          </a:p>
        </p:txBody>
      </p:sp>
      <p:sp>
        <p:nvSpPr>
          <p:cNvPr id="222" name="Google Shape;222;p3"/>
          <p:cNvSpPr/>
          <p:nvPr/>
        </p:nvSpPr>
        <p:spPr>
          <a:xfrm>
            <a:off x="9640610" y="1668185"/>
            <a:ext cx="4198858" cy="2386489"/>
          </a:xfrm>
          <a:prstGeom prst="roundRect">
            <a:avLst>
              <a:gd fmla="val 1420" name="adj"/>
            </a:avLst>
          </a:prstGeom>
          <a:solidFill>
            <a:srgbClr val="EAE8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"/>
          <p:cNvSpPr/>
          <p:nvPr/>
        </p:nvSpPr>
        <p:spPr>
          <a:xfrm>
            <a:off x="9866590" y="1894165"/>
            <a:ext cx="3646884" cy="3531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Visualisation des Signaux</a:t>
            </a:r>
            <a:endParaRPr b="0" i="0" sz="2200" u="none" cap="none" strike="noStrike"/>
          </a:p>
        </p:txBody>
      </p:sp>
      <p:sp>
        <p:nvSpPr>
          <p:cNvPr id="224" name="Google Shape;224;p3"/>
          <p:cNvSpPr/>
          <p:nvPr/>
        </p:nvSpPr>
        <p:spPr>
          <a:xfrm>
            <a:off x="9866590" y="2382798"/>
            <a:ext cx="3746897" cy="1445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Utilisation de blocs comme QT GUI Time Sink pour visualiser les signaux en temps réel et analyser leur comportement.</a:t>
            </a:r>
            <a:endParaRPr b="0" i="0" sz="1750" u="none" cap="none" strike="noStrike"/>
          </a:p>
        </p:txBody>
      </p:sp>
      <p:pic>
        <p:nvPicPr>
          <p:cNvPr descr="preencoded.png" id="225" name="Google Shape;22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5641" y="4454366"/>
            <a:ext cx="11999000" cy="2937867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0"/>
          <p:cNvSpPr/>
          <p:nvPr/>
        </p:nvSpPr>
        <p:spPr>
          <a:xfrm>
            <a:off x="793790" y="952619"/>
            <a:ext cx="10152817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4450"/>
              <a:buFont typeface="Libre Baskerville"/>
              <a:buNone/>
            </a:pPr>
            <a:r>
              <a:rPr b="0" i="0" lang="en-US" sz="44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2.3 Emetteur Flux Vidéo : Schéma :</a:t>
            </a:r>
            <a:endParaRPr b="0" i="0" sz="4450" u="none" cap="none" strike="noStrike"/>
          </a:p>
        </p:txBody>
      </p:sp>
      <p:pic>
        <p:nvPicPr>
          <p:cNvPr descr="preencoded.png" id="545" name="Google Shape;54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670" y="2115026"/>
            <a:ext cx="12677061" cy="516195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30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1"/>
          <p:cNvSpPr/>
          <p:nvPr/>
        </p:nvSpPr>
        <p:spPr>
          <a:xfrm>
            <a:off x="758666" y="660083"/>
            <a:ext cx="5419725" cy="6774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05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4250"/>
              <a:buFont typeface="Libre Baskerville"/>
              <a:buNone/>
            </a:pPr>
            <a:r>
              <a:rPr b="0" i="0" lang="en-US" sz="42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2.4 Simulation :</a:t>
            </a:r>
            <a:endParaRPr b="0" i="0" sz="4250" u="none" cap="none" strike="noStrike"/>
          </a:p>
        </p:txBody>
      </p:sp>
      <p:pic>
        <p:nvPicPr>
          <p:cNvPr descr="preencoded.png" id="553" name="Google Shape;55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666" y="1906548"/>
            <a:ext cx="6292096" cy="4222552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31"/>
          <p:cNvSpPr/>
          <p:nvPr/>
        </p:nvSpPr>
        <p:spPr>
          <a:xfrm>
            <a:off x="758666" y="6372939"/>
            <a:ext cx="2709863" cy="3387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2100"/>
              <a:buFont typeface="Libre Baskerville"/>
              <a:buNone/>
            </a:pPr>
            <a:r>
              <a:rPr b="0" i="0" lang="en-US" sz="210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Récepteur :</a:t>
            </a:r>
            <a:endParaRPr b="0" i="0" sz="2100" u="none" cap="none" strike="noStrike"/>
          </a:p>
        </p:txBody>
      </p:sp>
      <p:sp>
        <p:nvSpPr>
          <p:cNvPr id="555" name="Google Shape;555;p31"/>
          <p:cNvSpPr/>
          <p:nvPr/>
        </p:nvSpPr>
        <p:spPr>
          <a:xfrm>
            <a:off x="758666" y="6928366"/>
            <a:ext cx="6292096" cy="346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00"/>
              <a:buFont typeface="Open Sans"/>
              <a:buNone/>
            </a:pPr>
            <a:r>
              <a:rPr b="0" i="0" lang="en-US" sz="170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On entre le port sur lequel nous diffusons.</a:t>
            </a:r>
            <a:endParaRPr b="0" i="0" sz="1700" u="none" cap="none" strike="noStrike"/>
          </a:p>
        </p:txBody>
      </p:sp>
      <p:pic>
        <p:nvPicPr>
          <p:cNvPr descr="preencoded.png" id="556" name="Google Shape;55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87258" y="1906548"/>
            <a:ext cx="6292096" cy="4321731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31"/>
          <p:cNvSpPr/>
          <p:nvPr/>
        </p:nvSpPr>
        <p:spPr>
          <a:xfrm>
            <a:off x="7587258" y="6472118"/>
            <a:ext cx="2709863" cy="3387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2100"/>
              <a:buFont typeface="Libre Baskerville"/>
              <a:buNone/>
            </a:pPr>
            <a:r>
              <a:rPr b="0" i="0" lang="en-US" sz="210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Emetteur :</a:t>
            </a:r>
            <a:endParaRPr b="0" i="0" sz="2100" u="none" cap="none" strike="noStrike"/>
          </a:p>
        </p:txBody>
      </p:sp>
      <p:sp>
        <p:nvSpPr>
          <p:cNvPr id="558" name="Google Shape;558;p31"/>
          <p:cNvSpPr/>
          <p:nvPr/>
        </p:nvSpPr>
        <p:spPr>
          <a:xfrm>
            <a:off x="7587258" y="7027545"/>
            <a:ext cx="6292096" cy="346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00"/>
              <a:buFont typeface="Open Sans"/>
              <a:buNone/>
            </a:pPr>
            <a:r>
              <a:rPr b="0" i="0" lang="en-US" sz="170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On entre l'URL réseau : protocole, port, pour pouvoir recevoir.</a:t>
            </a:r>
            <a:endParaRPr b="0" i="0" sz="1700" u="none" cap="none" strike="noStrike"/>
          </a:p>
        </p:txBody>
      </p:sp>
      <p:sp>
        <p:nvSpPr>
          <p:cNvPr id="559" name="Google Shape;559;p31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2"/>
          <p:cNvSpPr/>
          <p:nvPr/>
        </p:nvSpPr>
        <p:spPr>
          <a:xfrm>
            <a:off x="735925" y="578168"/>
            <a:ext cx="5256848" cy="6569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09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4100"/>
              <a:buFont typeface="Libre Baskerville"/>
              <a:buNone/>
            </a:pPr>
            <a:r>
              <a:rPr b="0" i="0" lang="en-US" sz="410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2.5 Résultat : </a:t>
            </a:r>
            <a:endParaRPr b="0" i="0" sz="4100" u="none" cap="none" strike="noStrike"/>
          </a:p>
        </p:txBody>
      </p:sp>
      <p:pic>
        <p:nvPicPr>
          <p:cNvPr descr="preencoded.png" id="566" name="Google Shape;56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925" y="1787009"/>
            <a:ext cx="6322814" cy="4541282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32"/>
          <p:cNvSpPr/>
          <p:nvPr/>
        </p:nvSpPr>
        <p:spPr>
          <a:xfrm>
            <a:off x="735925" y="6564749"/>
            <a:ext cx="3432215" cy="3942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530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2450"/>
              <a:buFont typeface="Libre Baskerville"/>
              <a:buNone/>
            </a:pPr>
            <a:r>
              <a:rPr b="0" i="0" lang="en-US" sz="24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Sur notre Récepteur :</a:t>
            </a:r>
            <a:endParaRPr b="0" i="0" sz="2450" u="none" cap="none" strike="noStrike"/>
          </a:p>
        </p:txBody>
      </p:sp>
      <p:sp>
        <p:nvSpPr>
          <p:cNvPr id="568" name="Google Shape;568;p32"/>
          <p:cNvSpPr/>
          <p:nvPr/>
        </p:nvSpPr>
        <p:spPr>
          <a:xfrm>
            <a:off x="735925" y="7169229"/>
            <a:ext cx="6322814" cy="6727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650"/>
              <a:buFont typeface="Open Sans"/>
              <a:buNone/>
            </a:pPr>
            <a:r>
              <a:rPr b="0" i="0" lang="en-US" sz="16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La réception est parfait il n'y a pas d'interférence, la vidéo et l'audio sont de très bonne qualité.</a:t>
            </a:r>
            <a:endParaRPr b="0" i="0" sz="1650" u="none" cap="none" strike="noStrike"/>
          </a:p>
        </p:txBody>
      </p:sp>
      <p:pic>
        <p:nvPicPr>
          <p:cNvPr descr="preencoded.png" id="569" name="Google Shape;569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79281" y="1787009"/>
            <a:ext cx="6322814" cy="4563189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32"/>
          <p:cNvSpPr/>
          <p:nvPr/>
        </p:nvSpPr>
        <p:spPr>
          <a:xfrm>
            <a:off x="7579281" y="6586657"/>
            <a:ext cx="5561171" cy="3942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530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2450"/>
              <a:buFont typeface="Libre Baskerville"/>
              <a:buNone/>
            </a:pPr>
            <a:r>
              <a:rPr b="0" i="0" lang="en-US" sz="24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Sur le Récepteur de nos collègues :</a:t>
            </a:r>
            <a:endParaRPr b="0" i="0" sz="2450" u="none" cap="none" strike="noStrike"/>
          </a:p>
        </p:txBody>
      </p:sp>
      <p:sp>
        <p:nvSpPr>
          <p:cNvPr id="571" name="Google Shape;571;p32"/>
          <p:cNvSpPr/>
          <p:nvPr/>
        </p:nvSpPr>
        <p:spPr>
          <a:xfrm>
            <a:off x="7579281" y="7191137"/>
            <a:ext cx="6322814" cy="336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SzPts val="1650"/>
              <a:buFont typeface="Arial"/>
              <a:buNone/>
            </a:pPr>
            <a:r>
              <a:t/>
            </a:r>
            <a:endParaRPr b="0" i="0" sz="1650" u="none" cap="none" strike="noStrike"/>
          </a:p>
        </p:txBody>
      </p:sp>
      <p:sp>
        <p:nvSpPr>
          <p:cNvPr id="572" name="Google Shape;572;p32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33"/>
          <p:cNvSpPr/>
          <p:nvPr/>
        </p:nvSpPr>
        <p:spPr>
          <a:xfrm>
            <a:off x="793790" y="1279684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4450"/>
              <a:buFont typeface="Libre Baskerville"/>
              <a:buNone/>
            </a:pPr>
            <a:r>
              <a:rPr b="0" i="0" lang="en-US" sz="44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Conclusion : </a:t>
            </a:r>
            <a:endParaRPr b="0" i="0" sz="4450" u="none" cap="none" strike="noStrike"/>
          </a:p>
        </p:txBody>
      </p:sp>
      <p:sp>
        <p:nvSpPr>
          <p:cNvPr id="579" name="Google Shape;579;p33"/>
          <p:cNvSpPr/>
          <p:nvPr/>
        </p:nvSpPr>
        <p:spPr>
          <a:xfrm>
            <a:off x="793790" y="2583775"/>
            <a:ext cx="396835" cy="396835"/>
          </a:xfrm>
          <a:prstGeom prst="roundRect">
            <a:avLst>
              <a:gd fmla="val 8574" name="adj"/>
            </a:avLst>
          </a:prstGeom>
          <a:solidFill>
            <a:srgbClr val="EAE8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33"/>
          <p:cNvSpPr/>
          <p:nvPr/>
        </p:nvSpPr>
        <p:spPr>
          <a:xfrm>
            <a:off x="1417439" y="2583775"/>
            <a:ext cx="3306366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Compétences Acquises</a:t>
            </a:r>
            <a:endParaRPr b="0" i="0" sz="2200" u="none" cap="none" strike="noStrike"/>
          </a:p>
        </p:txBody>
      </p:sp>
      <p:sp>
        <p:nvSpPr>
          <p:cNvPr id="581" name="Google Shape;581;p33"/>
          <p:cNvSpPr/>
          <p:nvPr/>
        </p:nvSpPr>
        <p:spPr>
          <a:xfrm>
            <a:off x="1417439" y="3074194"/>
            <a:ext cx="3572708" cy="21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Développement de compétences pratiques dans les systèmes de communication SDR et approfondissement de la compréhension des outils logiciels et matériels.</a:t>
            </a:r>
            <a:endParaRPr b="0" i="0" sz="1750" u="none" cap="none" strike="noStrike"/>
          </a:p>
        </p:txBody>
      </p:sp>
      <p:sp>
        <p:nvSpPr>
          <p:cNvPr id="582" name="Google Shape;582;p33"/>
          <p:cNvSpPr/>
          <p:nvPr/>
        </p:nvSpPr>
        <p:spPr>
          <a:xfrm>
            <a:off x="5216962" y="2583775"/>
            <a:ext cx="396835" cy="396835"/>
          </a:xfrm>
          <a:prstGeom prst="roundRect">
            <a:avLst>
              <a:gd fmla="val 8574" name="adj"/>
            </a:avLst>
          </a:prstGeom>
          <a:solidFill>
            <a:srgbClr val="EAE8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3"/>
          <p:cNvSpPr/>
          <p:nvPr/>
        </p:nvSpPr>
        <p:spPr>
          <a:xfrm>
            <a:off x="5840611" y="258377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Réalisations</a:t>
            </a:r>
            <a:endParaRPr b="0" i="0" sz="2200" u="none" cap="none" strike="noStrike"/>
          </a:p>
        </p:txBody>
      </p:sp>
      <p:sp>
        <p:nvSpPr>
          <p:cNvPr id="584" name="Google Shape;584;p33"/>
          <p:cNvSpPr/>
          <p:nvPr/>
        </p:nvSpPr>
        <p:spPr>
          <a:xfrm>
            <a:off x="5840611" y="3074194"/>
            <a:ext cx="3572708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Mise en œuvre réussie de divers scénarios de transmission et réception, de la FM analogique aux flux vidéo.</a:t>
            </a:r>
            <a:endParaRPr b="0" i="0" sz="1750" u="none" cap="none" strike="noStrike"/>
          </a:p>
        </p:txBody>
      </p:sp>
      <p:sp>
        <p:nvSpPr>
          <p:cNvPr id="585" name="Google Shape;585;p33"/>
          <p:cNvSpPr/>
          <p:nvPr/>
        </p:nvSpPr>
        <p:spPr>
          <a:xfrm>
            <a:off x="9640133" y="2583775"/>
            <a:ext cx="396835" cy="396835"/>
          </a:xfrm>
          <a:prstGeom prst="roundRect">
            <a:avLst>
              <a:gd fmla="val 8574" name="adj"/>
            </a:avLst>
          </a:prstGeom>
          <a:solidFill>
            <a:srgbClr val="EAE8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33"/>
          <p:cNvSpPr/>
          <p:nvPr/>
        </p:nvSpPr>
        <p:spPr>
          <a:xfrm>
            <a:off x="10263783" y="2583775"/>
            <a:ext cx="2925604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Axes d'Amélioration</a:t>
            </a:r>
            <a:endParaRPr b="0" i="0" sz="2200" u="none" cap="none" strike="noStrike"/>
          </a:p>
        </p:txBody>
      </p:sp>
      <p:sp>
        <p:nvSpPr>
          <p:cNvPr id="587" name="Google Shape;587;p33"/>
          <p:cNvSpPr/>
          <p:nvPr/>
        </p:nvSpPr>
        <p:spPr>
          <a:xfrm>
            <a:off x="10263783" y="3074194"/>
            <a:ext cx="3572708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Possibilités d'optimisation de la qualité de réception et d'exploration de configurations plus avancées.</a:t>
            </a:r>
            <a:endParaRPr b="0" i="0" sz="1750" u="none" cap="none" strike="noStrike"/>
          </a:p>
        </p:txBody>
      </p:sp>
      <p:sp>
        <p:nvSpPr>
          <p:cNvPr id="588" name="Google Shape;588;p33"/>
          <p:cNvSpPr/>
          <p:nvPr/>
        </p:nvSpPr>
        <p:spPr>
          <a:xfrm>
            <a:off x="793790" y="5733574"/>
            <a:ext cx="396835" cy="396835"/>
          </a:xfrm>
          <a:prstGeom prst="roundRect">
            <a:avLst>
              <a:gd fmla="val 8574" name="adj"/>
            </a:avLst>
          </a:prstGeom>
          <a:solidFill>
            <a:srgbClr val="EAE8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3"/>
          <p:cNvSpPr/>
          <p:nvPr/>
        </p:nvSpPr>
        <p:spPr>
          <a:xfrm>
            <a:off x="1417439" y="5733574"/>
            <a:ext cx="2949416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Gestion d'un projet :</a:t>
            </a:r>
            <a:endParaRPr b="0" i="0" sz="2200" u="none" cap="none" strike="noStrike"/>
          </a:p>
        </p:txBody>
      </p:sp>
      <p:sp>
        <p:nvSpPr>
          <p:cNvPr id="590" name="Google Shape;590;p33"/>
          <p:cNvSpPr/>
          <p:nvPr/>
        </p:nvSpPr>
        <p:spPr>
          <a:xfrm>
            <a:off x="1417439" y="6223992"/>
            <a:ext cx="1241917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Renforcement des aptitudes à résoudre des problèmes techniques et à travailler en équipe, consolidation des notions théoriques par la pratique.</a:t>
            </a:r>
            <a:endParaRPr b="0" i="0" sz="1750" u="none" cap="none" strike="noStrike"/>
          </a:p>
        </p:txBody>
      </p:sp>
      <p:sp>
        <p:nvSpPr>
          <p:cNvPr id="591" name="Google Shape;591;p33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"/>
          <p:cNvSpPr/>
          <p:nvPr/>
        </p:nvSpPr>
        <p:spPr>
          <a:xfrm>
            <a:off x="728424" y="573762"/>
            <a:ext cx="5203269" cy="6503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4050"/>
              <a:buFont typeface="Libre Baskerville"/>
              <a:buNone/>
            </a:pPr>
            <a:r>
              <a:rPr b="0" i="0" lang="en-US" sz="40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1.1 Blocs :</a:t>
            </a:r>
            <a:endParaRPr b="0" i="0" sz="4050" u="none" cap="none" strike="noStrike"/>
          </a:p>
        </p:txBody>
      </p:sp>
      <p:pic>
        <p:nvPicPr>
          <p:cNvPr descr="preencoded.png" id="233" name="Google Shape;2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424" y="1770340"/>
            <a:ext cx="4694515" cy="419993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"/>
          <p:cNvSpPr/>
          <p:nvPr/>
        </p:nvSpPr>
        <p:spPr>
          <a:xfrm>
            <a:off x="728424" y="6204347"/>
            <a:ext cx="3121938" cy="390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89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2450"/>
              <a:buFont typeface="Libre Baskerville"/>
              <a:buNone/>
            </a:pPr>
            <a:r>
              <a:rPr b="0" i="0" lang="en-US" sz="24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QT GUI Range : </a:t>
            </a:r>
            <a:endParaRPr b="0" i="0" sz="2450" u="none" cap="none" strike="noStrike"/>
          </a:p>
        </p:txBody>
      </p:sp>
      <p:sp>
        <p:nvSpPr>
          <p:cNvPr id="235" name="Google Shape;235;p4"/>
          <p:cNvSpPr/>
          <p:nvPr/>
        </p:nvSpPr>
        <p:spPr>
          <a:xfrm>
            <a:off x="728424" y="6802636"/>
            <a:ext cx="6332934" cy="665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600"/>
              <a:buFont typeface="Open Sans"/>
              <a:buNone/>
            </a:pPr>
            <a:r>
              <a:rPr b="0" i="0" lang="en-US" sz="160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est un outil pratique pour créer des interfaces utilisateur interactives et tester dynamiquement des paramètres.</a:t>
            </a:r>
            <a:endParaRPr b="0" i="0" sz="1600" u="none" cap="none" strike="noStrike"/>
          </a:p>
        </p:txBody>
      </p:sp>
      <p:pic>
        <p:nvPicPr>
          <p:cNvPr descr="preencoded.png" id="236" name="Google Shape;23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76661" y="1770340"/>
            <a:ext cx="4440198" cy="4102298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"/>
          <p:cNvSpPr/>
          <p:nvPr/>
        </p:nvSpPr>
        <p:spPr>
          <a:xfrm>
            <a:off x="7576661" y="6106716"/>
            <a:ext cx="3121938" cy="390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89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2450"/>
              <a:buFont typeface="Libre Baskerville"/>
              <a:buNone/>
            </a:pPr>
            <a:r>
              <a:rPr b="0" i="0" lang="en-US" sz="24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Exemple : </a:t>
            </a:r>
            <a:endParaRPr b="0" i="0" sz="2450" u="none" cap="none" strike="noStrike"/>
          </a:p>
        </p:txBody>
      </p:sp>
      <p:sp>
        <p:nvSpPr>
          <p:cNvPr id="238" name="Google Shape;238;p4"/>
          <p:cNvSpPr/>
          <p:nvPr/>
        </p:nvSpPr>
        <p:spPr>
          <a:xfrm>
            <a:off x="7576661" y="6705005"/>
            <a:ext cx="6332934" cy="332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600"/>
              <a:buFont typeface="Open Sans"/>
              <a:buNone/>
            </a:pPr>
            <a:r>
              <a:rPr b="0" i="0" lang="en-US" sz="160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Nous pouvons faire varier la variable freq_var.</a:t>
            </a:r>
            <a:endParaRPr b="0" i="0" sz="1600" u="none" cap="none" strike="noStrike"/>
          </a:p>
        </p:txBody>
      </p:sp>
      <p:sp>
        <p:nvSpPr>
          <p:cNvPr id="239" name="Google Shape;239;p4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"/>
          <p:cNvSpPr/>
          <p:nvPr/>
        </p:nvSpPr>
        <p:spPr>
          <a:xfrm>
            <a:off x="750094" y="589478"/>
            <a:ext cx="5358051" cy="6697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4200"/>
              <a:buFont typeface="Libre Baskerville"/>
              <a:buNone/>
            </a:pPr>
            <a:r>
              <a:rPr b="0" i="0" lang="en-US" sz="420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1.2 Blocs :</a:t>
            </a:r>
            <a:endParaRPr b="0" i="0" sz="4200" u="none" cap="none" strike="noStrike"/>
          </a:p>
        </p:txBody>
      </p:sp>
      <p:pic>
        <p:nvPicPr>
          <p:cNvPr descr="preencoded.png" id="246" name="Google Shape;24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094" y="1821775"/>
            <a:ext cx="4596051" cy="4149447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5"/>
          <p:cNvSpPr/>
          <p:nvPr/>
        </p:nvSpPr>
        <p:spPr>
          <a:xfrm>
            <a:off x="750094" y="6212324"/>
            <a:ext cx="3480316" cy="3348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2100"/>
              <a:buFont typeface="Libre Baskerville"/>
              <a:buNone/>
            </a:pPr>
            <a:r>
              <a:rPr b="0" i="0" lang="en-US" sz="210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QT GUI Frequency Sink :</a:t>
            </a:r>
            <a:endParaRPr b="0" i="0" sz="2100" u="none" cap="none" strike="noStrike"/>
          </a:p>
        </p:txBody>
      </p:sp>
      <p:sp>
        <p:nvSpPr>
          <p:cNvPr id="248" name="Google Shape;248;p5"/>
          <p:cNvSpPr/>
          <p:nvPr/>
        </p:nvSpPr>
        <p:spPr>
          <a:xfrm>
            <a:off x="750094" y="6761440"/>
            <a:ext cx="6303645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650"/>
              <a:buFont typeface="Open Sans"/>
              <a:buNone/>
            </a:pPr>
            <a:r>
              <a:rPr b="0" i="0" lang="en-US" sz="16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est indispensable pour analyser le spectre fréquentiel d'un signal.</a:t>
            </a:r>
            <a:endParaRPr b="0" i="0" sz="1650" u="none" cap="none" strike="noStrike"/>
          </a:p>
        </p:txBody>
      </p:sp>
      <p:pic>
        <p:nvPicPr>
          <p:cNvPr descr="preencoded.png" id="249" name="Google Shape;24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84281" y="1821775"/>
            <a:ext cx="4476988" cy="4038957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5"/>
          <p:cNvSpPr/>
          <p:nvPr/>
        </p:nvSpPr>
        <p:spPr>
          <a:xfrm>
            <a:off x="7584281" y="6101834"/>
            <a:ext cx="2679025" cy="3348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2100"/>
              <a:buFont typeface="Libre Baskerville"/>
              <a:buNone/>
            </a:pPr>
            <a:r>
              <a:rPr b="0" i="0" lang="en-US" sz="210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Signal source : </a:t>
            </a:r>
            <a:endParaRPr b="0" i="0" sz="2100" u="none" cap="none" strike="noStrike"/>
          </a:p>
        </p:txBody>
      </p:sp>
      <p:sp>
        <p:nvSpPr>
          <p:cNvPr id="251" name="Google Shape;251;p5"/>
          <p:cNvSpPr/>
          <p:nvPr/>
        </p:nvSpPr>
        <p:spPr>
          <a:xfrm>
            <a:off x="7584281" y="6650950"/>
            <a:ext cx="6303645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650"/>
              <a:buFont typeface="Open Sans"/>
              <a:buNone/>
            </a:pPr>
            <a:r>
              <a:rPr b="0" i="0" lang="en-US" sz="16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est un bloc générateur de signal utilisé pour produire des signaux d’une forme spécifique.</a:t>
            </a:r>
            <a:endParaRPr b="0" i="0" sz="1650" u="none" cap="none" strike="noStrike"/>
          </a:p>
        </p:txBody>
      </p:sp>
      <p:sp>
        <p:nvSpPr>
          <p:cNvPr id="252" name="Google Shape;252;p5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6"/>
          <p:cNvSpPr/>
          <p:nvPr/>
        </p:nvSpPr>
        <p:spPr>
          <a:xfrm>
            <a:off x="775930" y="609600"/>
            <a:ext cx="11978402" cy="6927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4350"/>
              <a:buFont typeface="Libre Baskerville"/>
              <a:buNone/>
            </a:pPr>
            <a:r>
              <a:rPr b="0" i="0" lang="en-US" sz="43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2.1 Signal modulé en amplitude : Schéma :</a:t>
            </a:r>
            <a:endParaRPr b="0" i="0" sz="4350" u="none" cap="none" strike="noStrike"/>
          </a:p>
        </p:txBody>
      </p:sp>
      <p:pic>
        <p:nvPicPr>
          <p:cNvPr descr="preencoded.png" id="259" name="Google Shape;25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4257" y="1745694"/>
            <a:ext cx="11281767" cy="5876092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6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"/>
          <p:cNvSpPr/>
          <p:nvPr/>
        </p:nvSpPr>
        <p:spPr>
          <a:xfrm>
            <a:off x="793790" y="1359932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4450"/>
              <a:buFont typeface="Libre Baskerville"/>
              <a:buNone/>
            </a:pPr>
            <a:r>
              <a:rPr b="0" i="0" lang="en-US" sz="44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2.2 Simulation :</a:t>
            </a:r>
            <a:endParaRPr b="0" i="0" sz="4450" u="none" cap="none" strike="noStrike"/>
          </a:p>
        </p:txBody>
      </p:sp>
      <p:pic>
        <p:nvPicPr>
          <p:cNvPr descr="preencoded.png" id="267" name="Google Shape;26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664023"/>
            <a:ext cx="6244709" cy="2509957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7"/>
          <p:cNvSpPr/>
          <p:nvPr/>
        </p:nvSpPr>
        <p:spPr>
          <a:xfrm>
            <a:off x="793790" y="5429131"/>
            <a:ext cx="456711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Spectre en amplitude du signal </a:t>
            </a:r>
            <a:endParaRPr b="0" i="0" sz="2200" u="none" cap="none" strike="noStrike"/>
          </a:p>
        </p:txBody>
      </p:sp>
      <p:sp>
        <p:nvSpPr>
          <p:cNvPr id="269" name="Google Shape;269;p7"/>
          <p:cNvSpPr/>
          <p:nvPr/>
        </p:nvSpPr>
        <p:spPr>
          <a:xfrm>
            <a:off x="793790" y="6010275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Compris de 0 à 1 car deux amplitudes positives</a:t>
            </a:r>
            <a:endParaRPr b="0" i="0" sz="1750" u="none" cap="none" strike="noStrike"/>
          </a:p>
        </p:txBody>
      </p:sp>
      <p:pic>
        <p:nvPicPr>
          <p:cNvPr descr="preencoded.png" id="270" name="Google Shape;27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99521" y="2664023"/>
            <a:ext cx="4851559" cy="2439472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7"/>
          <p:cNvSpPr/>
          <p:nvPr/>
        </p:nvSpPr>
        <p:spPr>
          <a:xfrm>
            <a:off x="7599521" y="5358646"/>
            <a:ext cx="528089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Mesure de la précision fréquentielle </a:t>
            </a:r>
            <a:endParaRPr b="0" i="0" sz="2200" u="none" cap="none" strike="noStrike"/>
          </a:p>
        </p:txBody>
      </p:sp>
      <p:sp>
        <p:nvSpPr>
          <p:cNvPr id="272" name="Google Shape;272;p7"/>
          <p:cNvSpPr/>
          <p:nvPr/>
        </p:nvSpPr>
        <p:spPr>
          <a:xfrm>
            <a:off x="7599521" y="5939790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Fondamental en 0Hz et deux raies latérales en -2KHz et 2KHz.</a:t>
            </a:r>
            <a:endParaRPr b="0" i="0" sz="1750" u="none" cap="none" strike="noStrike"/>
          </a:p>
        </p:txBody>
      </p:sp>
      <p:sp>
        <p:nvSpPr>
          <p:cNvPr id="273" name="Google Shape;273;p7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8"/>
          <p:cNvSpPr/>
          <p:nvPr/>
        </p:nvSpPr>
        <p:spPr>
          <a:xfrm>
            <a:off x="793790" y="920591"/>
            <a:ext cx="7956947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4450"/>
              <a:buFont typeface="Libre Baskerville"/>
              <a:buNone/>
            </a:pPr>
            <a:r>
              <a:rPr b="0" i="0" lang="en-US" sz="44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3.1 Émetteur AM : Schéma :</a:t>
            </a:r>
            <a:endParaRPr b="0" i="0" sz="4450" u="none" cap="none" strike="noStrike"/>
          </a:p>
        </p:txBody>
      </p:sp>
      <p:pic>
        <p:nvPicPr>
          <p:cNvPr descr="preencoded.png" id="280" name="Google Shape;28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8181" y="2082998"/>
            <a:ext cx="11353919" cy="522601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8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9"/>
          <p:cNvSpPr/>
          <p:nvPr/>
        </p:nvSpPr>
        <p:spPr>
          <a:xfrm>
            <a:off x="762119" y="600075"/>
            <a:ext cx="7945398" cy="6804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82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4250"/>
              <a:buFont typeface="Libre Baskerville"/>
              <a:buNone/>
            </a:pPr>
            <a:r>
              <a:rPr b="0" i="0" lang="en-US" sz="42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3.2 Récepteur AM : Schéma :</a:t>
            </a:r>
            <a:endParaRPr b="0" i="0" sz="4250" u="none" cap="none" strike="noStrike"/>
          </a:p>
        </p:txBody>
      </p:sp>
      <p:pic>
        <p:nvPicPr>
          <p:cNvPr descr="preencoded.png" id="288" name="Google Shape;28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8403" y="1715929"/>
            <a:ext cx="11613475" cy="5320189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9"/>
          <p:cNvSpPr/>
          <p:nvPr/>
        </p:nvSpPr>
        <p:spPr>
          <a:xfrm>
            <a:off x="762119" y="7281029"/>
            <a:ext cx="13106162" cy="3483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None/>
            </a:pPr>
            <a:r>
              <a:t/>
            </a:r>
            <a:endParaRPr b="0" i="0" sz="1700" u="none" cap="none" strike="noStrike"/>
          </a:p>
        </p:txBody>
      </p:sp>
      <p:sp>
        <p:nvSpPr>
          <p:cNvPr id="290" name="Google Shape;290;p9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2024-12-13T11:18:17Z</dcterms:created>
  <dc:creator>PptxGenJS</dc:creator>
</cp:coreProperties>
</file>